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8288000" cy="10287000"/>
  <p:notesSz cx="6858000" cy="9144000"/>
  <p:embeddedFontLst>
    <p:embeddedFont>
      <p:font typeface="Calibri (MS)" panose="020B0604020202020204" charset="0"/>
      <p:regular r:id="rId24"/>
    </p:embeddedFont>
    <p:embeddedFont>
      <p:font typeface="Calibri (MS) Bold" panose="020B0604020202020204" charset="0"/>
      <p:regular r:id="rId25"/>
    </p:embeddedFont>
    <p:embeddedFont>
      <p:font typeface="Cormorant Garamond" panose="020B0604020202020204" charset="0"/>
      <p:regular r:id="rId26"/>
    </p:embeddedFont>
    <p:embeddedFont>
      <p:font typeface="Cormorant Garamond Bold" panose="020B0604020202020204" charset="0"/>
      <p:regular r:id="rId27"/>
    </p:embeddedFont>
    <p:embeddedFont>
      <p:font typeface="Crimson Pro" panose="020B0604020202020204" charset="0"/>
      <p:regular r:id="rId28"/>
    </p:embeddedFont>
    <p:embeddedFont>
      <p:font typeface="Crimson Pro Bold" panose="020B0604020202020204" charset="0"/>
      <p:regular r:id="rId29"/>
    </p:embeddedFont>
    <p:embeddedFont>
      <p:font typeface="Noto Serif Display" panose="020B0604020202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0" d="100"/>
          <a:sy n="40" d="100"/>
        </p:scale>
        <p:origin x="900" y="-1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3" Type="http://schemas.openxmlformats.org/officeDocument/2006/relationships/slideLayout" Target="../slideLayouts/slideLayout7.xml"/><Relationship Id="rId7" Type="http://schemas.openxmlformats.org/officeDocument/2006/relationships/image" Target="../media/image4.svg"/><Relationship Id="rId12"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svg"/><Relationship Id="rId15" Type="http://schemas.openxmlformats.org/officeDocument/2006/relationships/image" Target="../media/image12.jpe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svg"/><Relationship Id="rId14" Type="http://schemas.openxmlformats.org/officeDocument/2006/relationships/image" Target="../media/image11.png"/></Relationships>
</file>

<file path=ppt/slides/_rels/slide2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CF2"/>
        </a:solidFill>
        <a:effectLst/>
      </p:bgPr>
    </p:bg>
    <p:spTree>
      <p:nvGrpSpPr>
        <p:cNvPr id="1" name=""/>
        <p:cNvGrpSpPr/>
        <p:nvPr/>
      </p:nvGrpSpPr>
      <p:grpSpPr>
        <a:xfrm>
          <a:off x="0" y="0"/>
          <a:ext cx="0" cy="0"/>
          <a:chOff x="0" y="0"/>
          <a:chExt cx="0" cy="0"/>
        </a:xfrm>
      </p:grpSpPr>
      <p:sp>
        <p:nvSpPr>
          <p:cNvPr id="2" name="Freeform 2"/>
          <p:cNvSpPr/>
          <p:nvPr/>
        </p:nvSpPr>
        <p:spPr>
          <a:xfrm rot="-636145">
            <a:off x="10257419" y="7741760"/>
            <a:ext cx="9301406" cy="4293331"/>
          </a:xfrm>
          <a:custGeom>
            <a:avLst/>
            <a:gdLst/>
            <a:ahLst/>
            <a:cxnLst/>
            <a:rect l="l" t="t" r="r" b="b"/>
            <a:pathLst>
              <a:path w="9301406" h="4293331">
                <a:moveTo>
                  <a:pt x="0" y="0"/>
                </a:moveTo>
                <a:lnTo>
                  <a:pt x="9301406" y="0"/>
                </a:lnTo>
                <a:lnTo>
                  <a:pt x="9301406" y="4293331"/>
                </a:lnTo>
                <a:lnTo>
                  <a:pt x="0" y="4293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a:off x="-1328592" y="5143500"/>
            <a:ext cx="8326598" cy="6035110"/>
          </a:xfrm>
          <a:custGeom>
            <a:avLst/>
            <a:gdLst/>
            <a:ahLst/>
            <a:cxnLst/>
            <a:rect l="l" t="t" r="r" b="b"/>
            <a:pathLst>
              <a:path w="8326598" h="6035110">
                <a:moveTo>
                  <a:pt x="0" y="0"/>
                </a:moveTo>
                <a:lnTo>
                  <a:pt x="8326597" y="0"/>
                </a:lnTo>
                <a:lnTo>
                  <a:pt x="8326597" y="6035110"/>
                </a:lnTo>
                <a:lnTo>
                  <a:pt x="0" y="6035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l-GR"/>
          </a:p>
        </p:txBody>
      </p:sp>
      <p:sp>
        <p:nvSpPr>
          <p:cNvPr id="4" name="Freeform 4"/>
          <p:cNvSpPr/>
          <p:nvPr/>
        </p:nvSpPr>
        <p:spPr>
          <a:xfrm>
            <a:off x="7341887" y="-2615269"/>
            <a:ext cx="4450404" cy="4114800"/>
          </a:xfrm>
          <a:custGeom>
            <a:avLst/>
            <a:gdLst/>
            <a:ahLst/>
            <a:cxnLst/>
            <a:rect l="l" t="t" r="r" b="b"/>
            <a:pathLst>
              <a:path w="4450404" h="4114800">
                <a:moveTo>
                  <a:pt x="0" y="0"/>
                </a:moveTo>
                <a:lnTo>
                  <a:pt x="4450404" y="0"/>
                </a:lnTo>
                <a:lnTo>
                  <a:pt x="445040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l-GR"/>
          </a:p>
        </p:txBody>
      </p:sp>
      <p:sp>
        <p:nvSpPr>
          <p:cNvPr id="5" name="Freeform 5"/>
          <p:cNvSpPr/>
          <p:nvPr/>
        </p:nvSpPr>
        <p:spPr>
          <a:xfrm>
            <a:off x="-1699067" y="-2615269"/>
            <a:ext cx="6461098" cy="5073573"/>
          </a:xfrm>
          <a:custGeom>
            <a:avLst/>
            <a:gdLst/>
            <a:ahLst/>
            <a:cxnLst/>
            <a:rect l="l" t="t" r="r" b="b"/>
            <a:pathLst>
              <a:path w="6461098" h="5073573">
                <a:moveTo>
                  <a:pt x="0" y="0"/>
                </a:moveTo>
                <a:lnTo>
                  <a:pt x="6461097" y="0"/>
                </a:lnTo>
                <a:lnTo>
                  <a:pt x="6461097" y="5073573"/>
                </a:lnTo>
                <a:lnTo>
                  <a:pt x="0" y="50735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l-GR"/>
          </a:p>
        </p:txBody>
      </p:sp>
      <p:sp>
        <p:nvSpPr>
          <p:cNvPr id="6" name="Freeform 6"/>
          <p:cNvSpPr/>
          <p:nvPr/>
        </p:nvSpPr>
        <p:spPr>
          <a:xfrm rot="9183411">
            <a:off x="14397759" y="-2070745"/>
            <a:ext cx="6039280" cy="5129798"/>
          </a:xfrm>
          <a:custGeom>
            <a:avLst/>
            <a:gdLst/>
            <a:ahLst/>
            <a:cxnLst/>
            <a:rect l="l" t="t" r="r" b="b"/>
            <a:pathLst>
              <a:path w="6039280" h="5129798">
                <a:moveTo>
                  <a:pt x="0" y="0"/>
                </a:moveTo>
                <a:lnTo>
                  <a:pt x="6039280" y="0"/>
                </a:lnTo>
                <a:lnTo>
                  <a:pt x="6039280" y="5129798"/>
                </a:lnTo>
                <a:lnTo>
                  <a:pt x="0" y="5129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7" name="TextBox 7"/>
          <p:cNvSpPr txBox="1"/>
          <p:nvPr/>
        </p:nvSpPr>
        <p:spPr>
          <a:xfrm>
            <a:off x="3119552" y="4136853"/>
            <a:ext cx="11788570" cy="1851828"/>
          </a:xfrm>
          <a:prstGeom prst="rect">
            <a:avLst/>
          </a:prstGeom>
        </p:spPr>
        <p:txBody>
          <a:bodyPr lIns="0" tIns="0" rIns="0" bIns="0" rtlCol="0" anchor="t">
            <a:spAutoFit/>
          </a:bodyPr>
          <a:lstStyle/>
          <a:p>
            <a:pPr algn="ctr">
              <a:lnSpc>
                <a:spcPts val="13670"/>
              </a:lnSpc>
            </a:pPr>
            <a:r>
              <a:rPr lang="en-US" sz="14543" b="1">
                <a:solidFill>
                  <a:srgbClr val="764737"/>
                </a:solidFill>
                <a:latin typeface="Cormorant Garamond Bold"/>
                <a:ea typeface="Cormorant Garamond Bold"/>
                <a:cs typeface="Cormorant Garamond Bold"/>
                <a:sym typeface="Cormorant Garamond Bold"/>
              </a:rPr>
              <a:t>MOOTRAKI</a:t>
            </a:r>
          </a:p>
        </p:txBody>
      </p:sp>
      <p:sp>
        <p:nvSpPr>
          <p:cNvPr id="8" name="TextBox 8"/>
          <p:cNvSpPr txBox="1"/>
          <p:nvPr/>
        </p:nvSpPr>
        <p:spPr>
          <a:xfrm>
            <a:off x="5122432" y="6637524"/>
            <a:ext cx="7534769" cy="500253"/>
          </a:xfrm>
          <a:prstGeom prst="rect">
            <a:avLst/>
          </a:prstGeom>
        </p:spPr>
        <p:txBody>
          <a:bodyPr lIns="0" tIns="0" rIns="0" bIns="0" rtlCol="0" anchor="t">
            <a:spAutoFit/>
          </a:bodyPr>
          <a:lstStyle/>
          <a:p>
            <a:pPr algn="ctr">
              <a:lnSpc>
                <a:spcPts val="3665"/>
              </a:lnSpc>
            </a:pPr>
            <a:r>
              <a:rPr lang="en-US" sz="3899">
                <a:solidFill>
                  <a:srgbClr val="764737"/>
                </a:solidFill>
                <a:latin typeface="Crimson Pro"/>
                <a:ea typeface="Crimson Pro"/>
                <a:cs typeface="Crimson Pro"/>
                <a:sym typeface="Crimson Pro"/>
              </a:rPr>
              <a:t>Presented by cURLs</a:t>
            </a:r>
          </a:p>
        </p:txBody>
      </p:sp>
      <p:sp>
        <p:nvSpPr>
          <p:cNvPr id="9" name="TextBox 9"/>
          <p:cNvSpPr txBox="1"/>
          <p:nvPr/>
        </p:nvSpPr>
        <p:spPr>
          <a:xfrm>
            <a:off x="5122432" y="2711532"/>
            <a:ext cx="7534769" cy="500253"/>
          </a:xfrm>
          <a:prstGeom prst="rect">
            <a:avLst/>
          </a:prstGeom>
        </p:spPr>
        <p:txBody>
          <a:bodyPr lIns="0" tIns="0" rIns="0" bIns="0" rtlCol="0" anchor="t">
            <a:spAutoFit/>
          </a:bodyPr>
          <a:lstStyle/>
          <a:p>
            <a:pPr algn="ctr">
              <a:lnSpc>
                <a:spcPts val="3665"/>
              </a:lnSpc>
            </a:pPr>
            <a:r>
              <a:rPr lang="en-US" sz="3899">
                <a:solidFill>
                  <a:srgbClr val="764737"/>
                </a:solidFill>
                <a:latin typeface="Crimson Pro"/>
                <a:ea typeface="Crimson Pro"/>
                <a:cs typeface="Crimson Pro"/>
                <a:sym typeface="Crimson Pro"/>
              </a:rPr>
              <a:t>A mood tracking app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CF2"/>
        </a:solidFill>
        <a:effectLst/>
      </p:bgPr>
    </p:bg>
    <p:spTree>
      <p:nvGrpSpPr>
        <p:cNvPr id="1" name=""/>
        <p:cNvGrpSpPr/>
        <p:nvPr/>
      </p:nvGrpSpPr>
      <p:grpSpPr>
        <a:xfrm>
          <a:off x="0" y="0"/>
          <a:ext cx="0" cy="0"/>
          <a:chOff x="0" y="0"/>
          <a:chExt cx="0" cy="0"/>
        </a:xfrm>
      </p:grpSpPr>
      <p:sp>
        <p:nvSpPr>
          <p:cNvPr id="2" name="Freeform 2"/>
          <p:cNvSpPr/>
          <p:nvPr/>
        </p:nvSpPr>
        <p:spPr>
          <a:xfrm rot="-1668307">
            <a:off x="11252605" y="7904426"/>
            <a:ext cx="9301406" cy="4293331"/>
          </a:xfrm>
          <a:custGeom>
            <a:avLst/>
            <a:gdLst/>
            <a:ahLst/>
            <a:cxnLst/>
            <a:rect l="l" t="t" r="r" b="b"/>
            <a:pathLst>
              <a:path w="9301406" h="4293331">
                <a:moveTo>
                  <a:pt x="0" y="0"/>
                </a:moveTo>
                <a:lnTo>
                  <a:pt x="9301406" y="0"/>
                </a:lnTo>
                <a:lnTo>
                  <a:pt x="9301406" y="4293330"/>
                </a:lnTo>
                <a:lnTo>
                  <a:pt x="0" y="4293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a:off x="-1328592" y="5143500"/>
            <a:ext cx="8326598" cy="6035110"/>
          </a:xfrm>
          <a:custGeom>
            <a:avLst/>
            <a:gdLst/>
            <a:ahLst/>
            <a:cxnLst/>
            <a:rect l="l" t="t" r="r" b="b"/>
            <a:pathLst>
              <a:path w="8326598" h="6035110">
                <a:moveTo>
                  <a:pt x="0" y="0"/>
                </a:moveTo>
                <a:lnTo>
                  <a:pt x="8326597" y="0"/>
                </a:lnTo>
                <a:lnTo>
                  <a:pt x="8326597" y="6035110"/>
                </a:lnTo>
                <a:lnTo>
                  <a:pt x="0" y="6035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l-GR"/>
          </a:p>
        </p:txBody>
      </p:sp>
      <p:sp>
        <p:nvSpPr>
          <p:cNvPr id="4" name="Freeform 4"/>
          <p:cNvSpPr/>
          <p:nvPr/>
        </p:nvSpPr>
        <p:spPr>
          <a:xfrm>
            <a:off x="7341887" y="-2615269"/>
            <a:ext cx="4450404" cy="4114800"/>
          </a:xfrm>
          <a:custGeom>
            <a:avLst/>
            <a:gdLst/>
            <a:ahLst/>
            <a:cxnLst/>
            <a:rect l="l" t="t" r="r" b="b"/>
            <a:pathLst>
              <a:path w="4450404" h="4114800">
                <a:moveTo>
                  <a:pt x="0" y="0"/>
                </a:moveTo>
                <a:lnTo>
                  <a:pt x="4450404" y="0"/>
                </a:lnTo>
                <a:lnTo>
                  <a:pt x="445040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l-GR"/>
          </a:p>
        </p:txBody>
      </p:sp>
      <p:sp>
        <p:nvSpPr>
          <p:cNvPr id="5" name="Freeform 5"/>
          <p:cNvSpPr/>
          <p:nvPr/>
        </p:nvSpPr>
        <p:spPr>
          <a:xfrm>
            <a:off x="-1699067" y="-2615269"/>
            <a:ext cx="6461098" cy="5073573"/>
          </a:xfrm>
          <a:custGeom>
            <a:avLst/>
            <a:gdLst/>
            <a:ahLst/>
            <a:cxnLst/>
            <a:rect l="l" t="t" r="r" b="b"/>
            <a:pathLst>
              <a:path w="6461098" h="5073573">
                <a:moveTo>
                  <a:pt x="0" y="0"/>
                </a:moveTo>
                <a:lnTo>
                  <a:pt x="6461097" y="0"/>
                </a:lnTo>
                <a:lnTo>
                  <a:pt x="6461097" y="5073573"/>
                </a:lnTo>
                <a:lnTo>
                  <a:pt x="0" y="50735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l-GR"/>
          </a:p>
        </p:txBody>
      </p:sp>
      <p:sp>
        <p:nvSpPr>
          <p:cNvPr id="6" name="Freeform 6"/>
          <p:cNvSpPr/>
          <p:nvPr/>
        </p:nvSpPr>
        <p:spPr>
          <a:xfrm rot="9183411">
            <a:off x="14397759" y="-2070745"/>
            <a:ext cx="6039280" cy="5129798"/>
          </a:xfrm>
          <a:custGeom>
            <a:avLst/>
            <a:gdLst/>
            <a:ahLst/>
            <a:cxnLst/>
            <a:rect l="l" t="t" r="r" b="b"/>
            <a:pathLst>
              <a:path w="6039280" h="5129798">
                <a:moveTo>
                  <a:pt x="0" y="0"/>
                </a:moveTo>
                <a:lnTo>
                  <a:pt x="6039280" y="0"/>
                </a:lnTo>
                <a:lnTo>
                  <a:pt x="6039280" y="5129798"/>
                </a:lnTo>
                <a:lnTo>
                  <a:pt x="0" y="5129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7" name="TextBox 7"/>
          <p:cNvSpPr txBox="1"/>
          <p:nvPr/>
        </p:nvSpPr>
        <p:spPr>
          <a:xfrm>
            <a:off x="-1328592" y="4688893"/>
            <a:ext cx="8149178" cy="1293995"/>
          </a:xfrm>
          <a:prstGeom prst="rect">
            <a:avLst/>
          </a:prstGeom>
        </p:spPr>
        <p:txBody>
          <a:bodyPr lIns="0" tIns="0" rIns="0" bIns="0" rtlCol="0" anchor="t">
            <a:spAutoFit/>
          </a:bodyPr>
          <a:lstStyle/>
          <a:p>
            <a:pPr algn="ctr">
              <a:lnSpc>
                <a:spcPts val="9450"/>
              </a:lnSpc>
            </a:pPr>
            <a:r>
              <a:rPr lang="en-US" sz="10053">
                <a:solidFill>
                  <a:srgbClr val="764737"/>
                </a:solidFill>
                <a:latin typeface="Cormorant Garamond"/>
                <a:ea typeface="Cormorant Garamond"/>
                <a:cs typeface="Cormorant Garamond"/>
                <a:sym typeface="Cormorant Garamond"/>
              </a:rPr>
              <a:t>HOME</a:t>
            </a:r>
          </a:p>
        </p:txBody>
      </p:sp>
      <p:sp>
        <p:nvSpPr>
          <p:cNvPr id="8" name="TextBox 8"/>
          <p:cNvSpPr txBox="1"/>
          <p:nvPr/>
        </p:nvSpPr>
        <p:spPr>
          <a:xfrm>
            <a:off x="6507174" y="2152662"/>
            <a:ext cx="8562116" cy="3335020"/>
          </a:xfrm>
          <a:prstGeom prst="rect">
            <a:avLst/>
          </a:prstGeom>
        </p:spPr>
        <p:txBody>
          <a:bodyPr lIns="0" tIns="0" rIns="0" bIns="0" rtlCol="0" anchor="t">
            <a:spAutoFit/>
          </a:bodyPr>
          <a:lstStyle/>
          <a:p>
            <a:pPr algn="ctr">
              <a:lnSpc>
                <a:spcPts val="5179"/>
              </a:lnSpc>
            </a:pPr>
            <a:r>
              <a:rPr lang="en-US" sz="3699">
                <a:solidFill>
                  <a:srgbClr val="764737"/>
                </a:solidFill>
                <a:latin typeface="Calibri (MS)"/>
                <a:ea typeface="Calibri (MS)"/>
                <a:cs typeface="Calibri (MS)"/>
                <a:sym typeface="Calibri (MS)"/>
              </a:rPr>
              <a:t>O χρήστης επιλέγει από τη λίστα των διαθέσιμων συναισθημάτων και διαθέσεων, αυτά που τον εκφράζουν εκείνη την ημέρα και να αφήσει μια σημείωση για την ημέρα του</a:t>
            </a:r>
          </a:p>
        </p:txBody>
      </p:sp>
      <p:sp>
        <p:nvSpPr>
          <p:cNvPr id="9" name="TextBox 9"/>
          <p:cNvSpPr txBox="1"/>
          <p:nvPr/>
        </p:nvSpPr>
        <p:spPr>
          <a:xfrm>
            <a:off x="6998005" y="5537992"/>
            <a:ext cx="8566322" cy="3992245"/>
          </a:xfrm>
          <a:prstGeom prst="rect">
            <a:avLst/>
          </a:prstGeom>
        </p:spPr>
        <p:txBody>
          <a:bodyPr lIns="0" tIns="0" rIns="0" bIns="0" rtlCol="0" anchor="t">
            <a:spAutoFit/>
          </a:bodyPr>
          <a:lstStyle/>
          <a:p>
            <a:pPr algn="ctr">
              <a:lnSpc>
                <a:spcPts val="5179"/>
              </a:lnSpc>
            </a:pPr>
            <a:r>
              <a:rPr lang="en-US" sz="3699">
                <a:solidFill>
                  <a:srgbClr val="764737"/>
                </a:solidFill>
                <a:latin typeface="Calibri (MS)"/>
                <a:ea typeface="Calibri (MS)"/>
                <a:cs typeface="Calibri (MS)"/>
                <a:sym typeface="Calibri (MS)"/>
              </a:rPr>
              <a:t>Βασικά αρχεία υλοποίησης:  </a:t>
            </a:r>
          </a:p>
          <a:p>
            <a:pPr algn="ctr">
              <a:lnSpc>
                <a:spcPts val="5179"/>
              </a:lnSpc>
            </a:pPr>
            <a:r>
              <a:rPr lang="en-US" sz="3699">
                <a:solidFill>
                  <a:srgbClr val="764737"/>
                </a:solidFill>
                <a:latin typeface="Calibri (MS)"/>
                <a:ea typeface="Calibri (MS)"/>
                <a:cs typeface="Calibri (MS)"/>
                <a:sym typeface="Calibri (MS)"/>
              </a:rPr>
              <a:t>Home.kt,</a:t>
            </a:r>
          </a:p>
          <a:p>
            <a:pPr algn="ctr">
              <a:lnSpc>
                <a:spcPts val="5179"/>
              </a:lnSpc>
            </a:pPr>
            <a:r>
              <a:rPr lang="en-US" sz="3699">
                <a:solidFill>
                  <a:srgbClr val="764737"/>
                </a:solidFill>
                <a:latin typeface="Calibri (MS)"/>
                <a:ea typeface="Calibri (MS)"/>
                <a:cs typeface="Calibri (MS)"/>
                <a:sym typeface="Calibri (MS)"/>
              </a:rPr>
              <a:t>SubmitEntryViewModel.kt</a:t>
            </a:r>
          </a:p>
          <a:p>
            <a:pPr algn="ctr">
              <a:lnSpc>
                <a:spcPts val="5179"/>
              </a:lnSpc>
            </a:pPr>
            <a:endParaRPr lang="en-US" sz="3699">
              <a:solidFill>
                <a:srgbClr val="764737"/>
              </a:solidFill>
              <a:latin typeface="Calibri (MS)"/>
              <a:ea typeface="Calibri (MS)"/>
              <a:cs typeface="Calibri (MS)"/>
              <a:sym typeface="Calibri (MS)"/>
            </a:endParaRPr>
          </a:p>
          <a:p>
            <a:pPr algn="ctr">
              <a:lnSpc>
                <a:spcPts val="5179"/>
              </a:lnSpc>
            </a:pPr>
            <a:r>
              <a:rPr lang="en-US" sz="3699">
                <a:solidFill>
                  <a:srgbClr val="764737"/>
                </a:solidFill>
                <a:latin typeface="Calibri (MS)"/>
                <a:ea typeface="Calibri (MS)"/>
                <a:cs typeface="Calibri (MS)"/>
                <a:sym typeface="Calibri (MS)"/>
              </a:rPr>
              <a:t>Αποτελεί τη πρώτη επιλογή στο navigation</a:t>
            </a:r>
          </a:p>
          <a:p>
            <a:pPr algn="ctr">
              <a:lnSpc>
                <a:spcPts val="5179"/>
              </a:lnSpc>
            </a:pPr>
            <a:endParaRPr lang="en-US" sz="3699">
              <a:solidFill>
                <a:srgbClr val="764737"/>
              </a:solidFill>
              <a:latin typeface="Calibri (MS)"/>
              <a:ea typeface="Calibri (MS)"/>
              <a:cs typeface="Calibri (MS)"/>
              <a:sym typeface="Calibri (M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CF2"/>
        </a:solidFill>
        <a:effectLst/>
      </p:bgPr>
    </p:bg>
    <p:spTree>
      <p:nvGrpSpPr>
        <p:cNvPr id="1" name=""/>
        <p:cNvGrpSpPr/>
        <p:nvPr/>
      </p:nvGrpSpPr>
      <p:grpSpPr>
        <a:xfrm>
          <a:off x="0" y="0"/>
          <a:ext cx="0" cy="0"/>
          <a:chOff x="0" y="0"/>
          <a:chExt cx="0" cy="0"/>
        </a:xfrm>
      </p:grpSpPr>
      <p:sp>
        <p:nvSpPr>
          <p:cNvPr id="2" name="Freeform 2"/>
          <p:cNvSpPr/>
          <p:nvPr/>
        </p:nvSpPr>
        <p:spPr>
          <a:xfrm rot="-6866438">
            <a:off x="13637297" y="5918761"/>
            <a:ext cx="9301406" cy="4293331"/>
          </a:xfrm>
          <a:custGeom>
            <a:avLst/>
            <a:gdLst/>
            <a:ahLst/>
            <a:cxnLst/>
            <a:rect l="l" t="t" r="r" b="b"/>
            <a:pathLst>
              <a:path w="9301406" h="4293331">
                <a:moveTo>
                  <a:pt x="0" y="0"/>
                </a:moveTo>
                <a:lnTo>
                  <a:pt x="9301406" y="0"/>
                </a:lnTo>
                <a:lnTo>
                  <a:pt x="9301406" y="4293330"/>
                </a:lnTo>
                <a:lnTo>
                  <a:pt x="0" y="4293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a:off x="-455292" y="8065426"/>
            <a:ext cx="3704658" cy="2685132"/>
          </a:xfrm>
          <a:custGeom>
            <a:avLst/>
            <a:gdLst/>
            <a:ahLst/>
            <a:cxnLst/>
            <a:rect l="l" t="t" r="r" b="b"/>
            <a:pathLst>
              <a:path w="3704658" h="2685132">
                <a:moveTo>
                  <a:pt x="0" y="0"/>
                </a:moveTo>
                <a:lnTo>
                  <a:pt x="3704658" y="0"/>
                </a:lnTo>
                <a:lnTo>
                  <a:pt x="3704658" y="2685132"/>
                </a:lnTo>
                <a:lnTo>
                  <a:pt x="0" y="26851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l-GR"/>
          </a:p>
        </p:txBody>
      </p:sp>
      <p:sp>
        <p:nvSpPr>
          <p:cNvPr id="4" name="Freeform 4"/>
          <p:cNvSpPr/>
          <p:nvPr/>
        </p:nvSpPr>
        <p:spPr>
          <a:xfrm>
            <a:off x="6276595" y="-2891456"/>
            <a:ext cx="4450404" cy="4114800"/>
          </a:xfrm>
          <a:custGeom>
            <a:avLst/>
            <a:gdLst/>
            <a:ahLst/>
            <a:cxnLst/>
            <a:rect l="l" t="t" r="r" b="b"/>
            <a:pathLst>
              <a:path w="4450404" h="4114800">
                <a:moveTo>
                  <a:pt x="0" y="0"/>
                </a:moveTo>
                <a:lnTo>
                  <a:pt x="4450405" y="0"/>
                </a:lnTo>
                <a:lnTo>
                  <a:pt x="445040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l-GR"/>
          </a:p>
        </p:txBody>
      </p:sp>
      <p:sp>
        <p:nvSpPr>
          <p:cNvPr id="5" name="Freeform 5"/>
          <p:cNvSpPr/>
          <p:nvPr/>
        </p:nvSpPr>
        <p:spPr>
          <a:xfrm>
            <a:off x="-2201849" y="-3094656"/>
            <a:ext cx="6461098" cy="5073573"/>
          </a:xfrm>
          <a:custGeom>
            <a:avLst/>
            <a:gdLst/>
            <a:ahLst/>
            <a:cxnLst/>
            <a:rect l="l" t="t" r="r" b="b"/>
            <a:pathLst>
              <a:path w="6461098" h="5073573">
                <a:moveTo>
                  <a:pt x="0" y="0"/>
                </a:moveTo>
                <a:lnTo>
                  <a:pt x="6461098" y="0"/>
                </a:lnTo>
                <a:lnTo>
                  <a:pt x="6461098" y="5073574"/>
                </a:lnTo>
                <a:lnTo>
                  <a:pt x="0" y="50735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l-GR"/>
          </a:p>
        </p:txBody>
      </p:sp>
      <p:sp>
        <p:nvSpPr>
          <p:cNvPr id="6" name="Freeform 6"/>
          <p:cNvSpPr/>
          <p:nvPr/>
        </p:nvSpPr>
        <p:spPr>
          <a:xfrm rot="10669089">
            <a:off x="13092824" y="-2849849"/>
            <a:ext cx="6039280" cy="5129798"/>
          </a:xfrm>
          <a:custGeom>
            <a:avLst/>
            <a:gdLst/>
            <a:ahLst/>
            <a:cxnLst/>
            <a:rect l="l" t="t" r="r" b="b"/>
            <a:pathLst>
              <a:path w="6039280" h="5129798">
                <a:moveTo>
                  <a:pt x="0" y="0"/>
                </a:moveTo>
                <a:lnTo>
                  <a:pt x="6039280" y="0"/>
                </a:lnTo>
                <a:lnTo>
                  <a:pt x="6039280" y="5129798"/>
                </a:lnTo>
                <a:lnTo>
                  <a:pt x="0" y="5129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7" name="TextBox 7"/>
          <p:cNvSpPr txBox="1"/>
          <p:nvPr/>
        </p:nvSpPr>
        <p:spPr>
          <a:xfrm>
            <a:off x="2376892" y="1100834"/>
            <a:ext cx="13534216" cy="1978661"/>
          </a:xfrm>
          <a:prstGeom prst="rect">
            <a:avLst/>
          </a:prstGeom>
        </p:spPr>
        <p:txBody>
          <a:bodyPr lIns="0" tIns="0" rIns="0" bIns="0" rtlCol="0" anchor="t">
            <a:spAutoFit/>
          </a:bodyPr>
          <a:lstStyle/>
          <a:p>
            <a:pPr algn="ctr">
              <a:lnSpc>
                <a:spcPts val="7520"/>
              </a:lnSpc>
            </a:pPr>
            <a:r>
              <a:rPr lang="en-US" sz="8000" b="1">
                <a:solidFill>
                  <a:srgbClr val="764737"/>
                </a:solidFill>
                <a:latin typeface="Cormorant Garamond Bold"/>
                <a:ea typeface="Cormorant Garamond Bold"/>
                <a:cs typeface="Cormorant Garamond Bold"/>
                <a:sym typeface="Cormorant Garamond Bold"/>
              </a:rPr>
              <a:t>HOME : CODE SNIPPET</a:t>
            </a:r>
          </a:p>
          <a:p>
            <a:pPr algn="ctr">
              <a:lnSpc>
                <a:spcPts val="7520"/>
              </a:lnSpc>
            </a:pPr>
            <a:endParaRPr lang="en-US" sz="8000" b="1">
              <a:solidFill>
                <a:srgbClr val="764737"/>
              </a:solidFill>
              <a:latin typeface="Cormorant Garamond Bold"/>
              <a:ea typeface="Cormorant Garamond Bold"/>
              <a:cs typeface="Cormorant Garamond Bold"/>
              <a:sym typeface="Cormorant Garamond Bold"/>
            </a:endParaRPr>
          </a:p>
        </p:txBody>
      </p:sp>
      <p:sp>
        <p:nvSpPr>
          <p:cNvPr id="8" name="TextBox 8"/>
          <p:cNvSpPr txBox="1"/>
          <p:nvPr/>
        </p:nvSpPr>
        <p:spPr>
          <a:xfrm>
            <a:off x="269123" y="1937765"/>
            <a:ext cx="7758245" cy="1953895"/>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@Composable</a:t>
            </a:r>
          </a:p>
          <a:p>
            <a:pPr algn="l">
              <a:lnSpc>
                <a:spcPts val="3079"/>
              </a:lnSpc>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Home</a:t>
            </a:r>
            <a:r>
              <a:rPr lang="en-US" sz="2199">
                <a:solidFill>
                  <a:srgbClr val="764737"/>
                </a:solidFill>
                <a:latin typeface="Crimson Pro"/>
                <a:ea typeface="Crimson Pro"/>
                <a:cs typeface="Crimson Pro"/>
                <a:sym typeface="Crimson Pro"/>
              </a:rPr>
              <a:t>(</a:t>
            </a:r>
          </a:p>
          <a:p>
            <a:pPr algn="l">
              <a:lnSpc>
                <a:spcPts val="3079"/>
              </a:lnSpc>
            </a:pPr>
            <a:r>
              <a:rPr lang="en-US" sz="2199">
                <a:solidFill>
                  <a:srgbClr val="764737"/>
                </a:solidFill>
                <a:latin typeface="Crimson Pro"/>
                <a:ea typeface="Crimson Pro"/>
                <a:cs typeface="Crimson Pro"/>
                <a:sym typeface="Crimson Pro"/>
              </a:rPr>
              <a:t>    navController: NavController,</a:t>
            </a:r>
          </a:p>
          <a:p>
            <a:pPr algn="l">
              <a:lnSpc>
                <a:spcPts val="3079"/>
              </a:lnSpc>
            </a:pPr>
            <a:r>
              <a:rPr lang="en-US" sz="2199">
                <a:solidFill>
                  <a:srgbClr val="764737"/>
                </a:solidFill>
                <a:latin typeface="Crimson Pro"/>
                <a:ea typeface="Crimson Pro"/>
                <a:cs typeface="Crimson Pro"/>
                <a:sym typeface="Crimson Pro"/>
              </a:rPr>
              <a:t>    viewModel: SubmitEntryViewModel = viewModel(</a:t>
            </a:r>
          </a:p>
          <a:p>
            <a:pPr algn="l">
              <a:lnSpc>
                <a:spcPts val="3079"/>
              </a:lnSpc>
            </a:pPr>
            <a:r>
              <a:rPr lang="en-US" sz="2199">
                <a:solidFill>
                  <a:srgbClr val="764737"/>
                </a:solidFill>
                <a:latin typeface="Crimson Pro"/>
                <a:ea typeface="Crimson Pro"/>
                <a:cs typeface="Crimson Pro"/>
                <a:sym typeface="Crimson Pro"/>
              </a:rPr>
              <a:t>factory = AppViewModelProvider.Factory)) </a:t>
            </a:r>
          </a:p>
        </p:txBody>
      </p:sp>
      <p:sp>
        <p:nvSpPr>
          <p:cNvPr id="9" name="TextBox 9"/>
          <p:cNvSpPr txBox="1"/>
          <p:nvPr/>
        </p:nvSpPr>
        <p:spPr>
          <a:xfrm>
            <a:off x="153720" y="3942715"/>
            <a:ext cx="9915963" cy="1563370"/>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 listOf("😀", "😊", "😐", "☹️", "😢"). forEachIndexed { </a:t>
            </a:r>
          </a:p>
          <a:p>
            <a:pPr algn="l">
              <a:lnSpc>
                <a:spcPts val="3079"/>
              </a:lnSpc>
            </a:pPr>
            <a:r>
              <a:rPr lang="en-US" sz="2199">
                <a:solidFill>
                  <a:srgbClr val="764737"/>
                </a:solidFill>
                <a:latin typeface="Crimson Pro"/>
                <a:ea typeface="Crimson Pro"/>
                <a:cs typeface="Crimson Pro"/>
                <a:sym typeface="Crimson Pro"/>
              </a:rPr>
              <a:t>index, emoji -&gt;  </a:t>
            </a:r>
            <a:r>
              <a:rPr lang="en-US" sz="2199" b="1">
                <a:solidFill>
                  <a:srgbClr val="764737"/>
                </a:solidFill>
                <a:latin typeface="Crimson Pro Bold"/>
                <a:ea typeface="Crimson Pro Bold"/>
                <a:cs typeface="Crimson Pro Bold"/>
                <a:sym typeface="Crimson Pro Bold"/>
              </a:rPr>
              <a:t>MoodOption</a:t>
            </a:r>
            <a:r>
              <a:rPr lang="en-US" sz="2199">
                <a:solidFill>
                  <a:srgbClr val="764737"/>
                </a:solidFill>
                <a:latin typeface="Crimson Pro"/>
                <a:ea typeface="Crimson Pro"/>
                <a:cs typeface="Crimson Pro"/>
                <a:sym typeface="Crimson Pro"/>
              </a:rPr>
              <a:t>(emoji = emoji,...)</a:t>
            </a:r>
          </a:p>
          <a:p>
            <a:pPr algn="l">
              <a:lnSpc>
                <a:spcPts val="3079"/>
              </a:lnSpc>
            </a:pPr>
            <a:r>
              <a:rPr lang="en-US" sz="2199">
                <a:solidFill>
                  <a:srgbClr val="764737"/>
                </a:solidFill>
                <a:latin typeface="Crimson Pro"/>
                <a:ea typeface="Crimson Pro"/>
                <a:cs typeface="Crimson Pro"/>
                <a:sym typeface="Crimson Pro"/>
              </a:rPr>
              <a:t>                    </a:t>
            </a:r>
          </a:p>
          <a:p>
            <a:pPr algn="l">
              <a:lnSpc>
                <a:spcPts val="3079"/>
              </a:lnSpc>
            </a:pPr>
            <a:endParaRPr lang="en-US" sz="2199">
              <a:solidFill>
                <a:srgbClr val="764737"/>
              </a:solidFill>
              <a:latin typeface="Crimson Pro"/>
              <a:ea typeface="Crimson Pro"/>
              <a:cs typeface="Crimson Pro"/>
              <a:sym typeface="Crimson Pro"/>
            </a:endParaRPr>
          </a:p>
        </p:txBody>
      </p:sp>
      <p:sp>
        <p:nvSpPr>
          <p:cNvPr id="10" name="TextBox 10"/>
          <p:cNvSpPr txBox="1"/>
          <p:nvPr/>
        </p:nvSpPr>
        <p:spPr>
          <a:xfrm>
            <a:off x="10994763" y="2008281"/>
            <a:ext cx="5204357" cy="1563370"/>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@Composable</a:t>
            </a:r>
          </a:p>
          <a:p>
            <a:pPr algn="l">
              <a:lnSpc>
                <a:spcPts val="3079"/>
              </a:lnSpc>
            </a:pPr>
            <a:r>
              <a:rPr lang="en-US" sz="2199">
                <a:solidFill>
                  <a:srgbClr val="764737"/>
                </a:solidFill>
                <a:latin typeface="Crimson Pro"/>
                <a:ea typeface="Crimson Pro"/>
                <a:cs typeface="Crimson Pro"/>
                <a:sym typeface="Crimson Pro"/>
              </a:rPr>
              <a:t>fun EmotionOption(emotion: String, i</a:t>
            </a:r>
          </a:p>
          <a:p>
            <a:pPr algn="l">
              <a:lnSpc>
                <a:spcPts val="3079"/>
              </a:lnSpc>
            </a:pPr>
            <a:r>
              <a:rPr lang="en-US" sz="2199">
                <a:solidFill>
                  <a:srgbClr val="764737"/>
                </a:solidFill>
                <a:latin typeface="Crimson Pro"/>
                <a:ea typeface="Crimson Pro"/>
                <a:cs typeface="Crimson Pro"/>
                <a:sym typeface="Crimson Pro"/>
              </a:rPr>
              <a:t>sSelected: Boolean, onClick: () -&gt; Unit)                  </a:t>
            </a:r>
          </a:p>
          <a:p>
            <a:pPr algn="l">
              <a:lnSpc>
                <a:spcPts val="3079"/>
              </a:lnSpc>
            </a:pPr>
            <a:r>
              <a:rPr lang="en-US" sz="2199">
                <a:solidFill>
                  <a:srgbClr val="764737"/>
                </a:solidFill>
                <a:latin typeface="Crimson Pro"/>
                <a:ea typeface="Crimson Pro"/>
                <a:cs typeface="Crimson Pro"/>
                <a:sym typeface="Crimson Pro"/>
              </a:rPr>
              <a:t>    </a:t>
            </a:r>
          </a:p>
        </p:txBody>
      </p:sp>
      <p:sp>
        <p:nvSpPr>
          <p:cNvPr id="11" name="TextBox 11"/>
          <p:cNvSpPr txBox="1"/>
          <p:nvPr/>
        </p:nvSpPr>
        <p:spPr>
          <a:xfrm>
            <a:off x="153720" y="4788407"/>
            <a:ext cx="6873542" cy="3906520"/>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items( listOf("Excited", "Relaxed", "Happy", "Tired",</a:t>
            </a:r>
          </a:p>
          <a:p>
            <a:pPr algn="l">
              <a:lnSpc>
                <a:spcPts val="3079"/>
              </a:lnSpc>
            </a:pPr>
            <a:r>
              <a:rPr lang="en-US" sz="2199">
                <a:solidFill>
                  <a:srgbClr val="764737"/>
                </a:solidFill>
                <a:latin typeface="Crimson Pro"/>
                <a:ea typeface="Crimson Pro"/>
                <a:cs typeface="Crimson Pro"/>
                <a:sym typeface="Crimson Pro"/>
              </a:rPr>
              <a:t> "Annoyed", "Stressed", "Bored", "Hopeful"){ </a:t>
            </a:r>
          </a:p>
          <a:p>
            <a:pPr algn="l">
              <a:lnSpc>
                <a:spcPts val="3079"/>
              </a:lnSpc>
            </a:pPr>
            <a:r>
              <a:rPr lang="en-US" sz="2199">
                <a:solidFill>
                  <a:srgbClr val="764737"/>
                </a:solidFill>
                <a:latin typeface="Crimson Pro"/>
                <a:ea typeface="Crimson Pro"/>
                <a:cs typeface="Crimson Pro"/>
                <a:sym typeface="Crimson Pro"/>
              </a:rPr>
              <a:t>emotion -&gt; </a:t>
            </a:r>
            <a:r>
              <a:rPr lang="en-US" sz="2199" b="1">
                <a:solidFill>
                  <a:srgbClr val="764737"/>
                </a:solidFill>
                <a:latin typeface="Crimson Pro Bold"/>
                <a:ea typeface="Crimson Pro Bold"/>
                <a:cs typeface="Crimson Pro Bold"/>
                <a:sym typeface="Crimson Pro Bold"/>
              </a:rPr>
              <a:t>EmotionOption(</a:t>
            </a:r>
            <a:r>
              <a:rPr lang="en-US" sz="2199">
                <a:solidFill>
                  <a:srgbClr val="764737"/>
                </a:solidFill>
                <a:latin typeface="Crimson Pro"/>
                <a:ea typeface="Crimson Pro"/>
                <a:cs typeface="Crimson Pro"/>
                <a:sym typeface="Crimson Pro"/>
              </a:rPr>
              <a:t>emotion = emotion, isSelected = entryUiState.entryDetails.emotions.contains(emotion),</a:t>
            </a:r>
          </a:p>
          <a:p>
            <a:pPr algn="l">
              <a:lnSpc>
                <a:spcPts val="3079"/>
              </a:lnSpc>
            </a:pPr>
            <a:r>
              <a:rPr lang="en-US" sz="2199">
                <a:solidFill>
                  <a:srgbClr val="764737"/>
                </a:solidFill>
                <a:latin typeface="Crimson Pro"/>
                <a:ea typeface="Crimson Pro"/>
                <a:cs typeface="Crimson Pro"/>
                <a:sym typeface="Crimson Pro"/>
              </a:rPr>
              <a:t>        onClick = {val updatedEmotions = </a:t>
            </a:r>
          </a:p>
          <a:p>
            <a:pPr algn="l">
              <a:lnSpc>
                <a:spcPts val="3079"/>
              </a:lnSpc>
            </a:pPr>
            <a:r>
              <a:rPr lang="en-US" sz="2199">
                <a:solidFill>
                  <a:srgbClr val="764737"/>
                </a:solidFill>
                <a:latin typeface="Crimson Pro"/>
                <a:ea typeface="Crimson Pro"/>
                <a:cs typeface="Crimson Pro"/>
                <a:sym typeface="Crimson Pro"/>
              </a:rPr>
              <a:t>if (entryUiState.entryDetails.emotions.contains(emotion)) {</a:t>
            </a:r>
          </a:p>
          <a:p>
            <a:pPr algn="l">
              <a:lnSpc>
                <a:spcPts val="3079"/>
              </a:lnSpc>
            </a:pPr>
            <a:r>
              <a:rPr lang="en-US" sz="2199">
                <a:solidFill>
                  <a:srgbClr val="764737"/>
                </a:solidFill>
                <a:latin typeface="Crimson Pro"/>
                <a:ea typeface="Crimson Pro"/>
                <a:cs typeface="Crimson Pro"/>
                <a:sym typeface="Crimson Pro"/>
              </a:rPr>
              <a:t> entryUiState.entryDetails.emotions - emotion</a:t>
            </a:r>
          </a:p>
          <a:p>
            <a:pPr algn="l">
              <a:lnSpc>
                <a:spcPts val="3079"/>
              </a:lnSpc>
            </a:pPr>
            <a:r>
              <a:rPr lang="en-US" sz="2199">
                <a:solidFill>
                  <a:srgbClr val="764737"/>
                </a:solidFill>
                <a:latin typeface="Crimson Pro"/>
                <a:ea typeface="Crimson Pro"/>
                <a:cs typeface="Crimson Pro"/>
                <a:sym typeface="Crimson Pro"/>
              </a:rPr>
              <a:t>viewModel.updateUiState(entryUiState.entryDetails.copy(</a:t>
            </a:r>
          </a:p>
          <a:p>
            <a:pPr algn="l">
              <a:lnSpc>
                <a:spcPts val="3079"/>
              </a:lnSpc>
            </a:pPr>
            <a:r>
              <a:rPr lang="en-US" sz="2199">
                <a:solidFill>
                  <a:srgbClr val="764737"/>
                </a:solidFill>
                <a:latin typeface="Crimson Pro"/>
                <a:ea typeface="Crimson Pro"/>
                <a:cs typeface="Crimson Pro"/>
                <a:sym typeface="Crimson Pro"/>
              </a:rPr>
              <a:t>emotions = updatedEmotions))</a:t>
            </a:r>
          </a:p>
          <a:p>
            <a:pPr algn="l">
              <a:lnSpc>
                <a:spcPts val="3079"/>
              </a:lnSpc>
            </a:pPr>
            <a:r>
              <a:rPr lang="en-US" sz="2199">
                <a:solidFill>
                  <a:srgbClr val="764737"/>
                </a:solidFill>
                <a:latin typeface="Crimson Pro"/>
                <a:ea typeface="Crimson Pro"/>
                <a:cs typeface="Crimson Pro"/>
                <a:sym typeface="Crimson Pro"/>
              </a:rPr>
              <a:t>               </a:t>
            </a:r>
          </a:p>
        </p:txBody>
      </p:sp>
      <p:sp>
        <p:nvSpPr>
          <p:cNvPr id="12" name="TextBox 12"/>
          <p:cNvSpPr txBox="1"/>
          <p:nvPr/>
        </p:nvSpPr>
        <p:spPr>
          <a:xfrm>
            <a:off x="5495969" y="2008281"/>
            <a:ext cx="7296062" cy="3515995"/>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 Button(</a:t>
            </a:r>
          </a:p>
          <a:p>
            <a:pPr algn="l">
              <a:lnSpc>
                <a:spcPts val="3079"/>
              </a:lnSpc>
            </a:pPr>
            <a:r>
              <a:rPr lang="en-US" sz="2199">
                <a:solidFill>
                  <a:srgbClr val="764737"/>
                </a:solidFill>
                <a:latin typeface="Crimson Pro"/>
                <a:ea typeface="Crimson Pro"/>
                <a:cs typeface="Crimson Pro"/>
                <a:sym typeface="Crimson Pro"/>
              </a:rPr>
              <a:t>                onClick = {</a:t>
            </a:r>
          </a:p>
          <a:p>
            <a:pPr algn="l">
              <a:lnSpc>
                <a:spcPts val="3079"/>
              </a:lnSpc>
            </a:pPr>
            <a:r>
              <a:rPr lang="en-US" sz="2199">
                <a:solidFill>
                  <a:srgbClr val="764737"/>
                </a:solidFill>
                <a:latin typeface="Crimson Pro"/>
                <a:ea typeface="Crimson Pro"/>
                <a:cs typeface="Crimson Pro"/>
                <a:sym typeface="Crimson Pro"/>
              </a:rPr>
              <a:t>                    coroutineScope.launch {</a:t>
            </a:r>
          </a:p>
          <a:p>
            <a:pPr algn="l">
              <a:lnSpc>
                <a:spcPts val="3079"/>
              </a:lnSpc>
            </a:pPr>
            <a:r>
              <a:rPr lang="en-US" sz="2199">
                <a:solidFill>
                  <a:srgbClr val="764737"/>
                </a:solidFill>
                <a:latin typeface="Crimson Pro"/>
                <a:ea typeface="Crimson Pro"/>
                <a:cs typeface="Crimson Pro"/>
                <a:sym typeface="Crimson Pro"/>
              </a:rPr>
              <a:t>                        if (entryUiState.isEntryValid) {</a:t>
            </a:r>
          </a:p>
          <a:p>
            <a:pPr algn="l">
              <a:lnSpc>
                <a:spcPts val="3079"/>
              </a:lnSpc>
            </a:pPr>
            <a:r>
              <a:rPr lang="en-US" sz="2199">
                <a:solidFill>
                  <a:srgbClr val="764737"/>
                </a:solidFill>
                <a:latin typeface="Crimson Pro"/>
                <a:ea typeface="Crimson Pro"/>
                <a:cs typeface="Crimson Pro"/>
                <a:sym typeface="Crimson Pro"/>
              </a:rPr>
              <a:t>                            viewModel.</a:t>
            </a:r>
            <a:r>
              <a:rPr lang="en-US" sz="2199" b="1">
                <a:solidFill>
                  <a:srgbClr val="764737"/>
                </a:solidFill>
                <a:latin typeface="Crimson Pro Bold"/>
                <a:ea typeface="Crimson Pro Bold"/>
                <a:cs typeface="Crimson Pro Bold"/>
                <a:sym typeface="Crimson Pro Bold"/>
              </a:rPr>
              <a:t>submitEntry</a:t>
            </a:r>
            <a:r>
              <a:rPr lang="en-US" sz="2199">
                <a:solidFill>
                  <a:srgbClr val="764737"/>
                </a:solidFill>
                <a:latin typeface="Crimson Pro"/>
                <a:ea typeface="Crimson Pro"/>
                <a:cs typeface="Crimson Pro"/>
                <a:sym typeface="Crimson Pro"/>
              </a:rPr>
              <a:t>()</a:t>
            </a:r>
          </a:p>
          <a:p>
            <a:pPr algn="l">
              <a:lnSpc>
                <a:spcPts val="3079"/>
              </a:lnSpc>
            </a:pPr>
            <a:r>
              <a:rPr lang="en-US" sz="2199">
                <a:solidFill>
                  <a:srgbClr val="764737"/>
                </a:solidFill>
                <a:latin typeface="Crimson Pro"/>
                <a:ea typeface="Crimson Pro"/>
                <a:cs typeface="Crimson Pro"/>
                <a:sym typeface="Crimson Pro"/>
              </a:rPr>
              <a:t>                            navController.navigate("calendar") {</a:t>
            </a:r>
          </a:p>
          <a:p>
            <a:pPr algn="l">
              <a:lnSpc>
                <a:spcPts val="3079"/>
              </a:lnSpc>
            </a:pPr>
            <a:r>
              <a:rPr lang="en-US" sz="2199">
                <a:solidFill>
                  <a:srgbClr val="764737"/>
                </a:solidFill>
                <a:latin typeface="Crimson Pro"/>
                <a:ea typeface="Crimson Pro"/>
                <a:cs typeface="Crimson Pro"/>
                <a:sym typeface="Crimson Pro"/>
              </a:rPr>
              <a:t>                                popUpTo("home") { inclusive = true }</a:t>
            </a:r>
          </a:p>
          <a:p>
            <a:pPr algn="l">
              <a:lnSpc>
                <a:spcPts val="3079"/>
              </a:lnSpc>
            </a:pPr>
            <a:r>
              <a:rPr lang="en-US" sz="2199">
                <a:solidFill>
                  <a:srgbClr val="764737"/>
                </a:solidFill>
                <a:latin typeface="Crimson Pro"/>
                <a:ea typeface="Crimson Pro"/>
                <a:cs typeface="Crimson Pro"/>
                <a:sym typeface="Crimson Pro"/>
              </a:rPr>
              <a:t>                 </a:t>
            </a:r>
          </a:p>
          <a:p>
            <a:pPr algn="l">
              <a:lnSpc>
                <a:spcPts val="3079"/>
              </a:lnSpc>
            </a:pPr>
            <a:endParaRPr lang="en-US" sz="2199">
              <a:solidFill>
                <a:srgbClr val="764737"/>
              </a:solidFill>
              <a:latin typeface="Crimson Pro"/>
              <a:ea typeface="Crimson Pro"/>
              <a:cs typeface="Crimson Pro"/>
              <a:sym typeface="Crimson Pro"/>
            </a:endParaRPr>
          </a:p>
        </p:txBody>
      </p:sp>
      <p:sp>
        <p:nvSpPr>
          <p:cNvPr id="13" name="TextBox 13"/>
          <p:cNvSpPr txBox="1"/>
          <p:nvPr/>
        </p:nvSpPr>
        <p:spPr>
          <a:xfrm>
            <a:off x="7282339" y="1909190"/>
            <a:ext cx="1861661" cy="420370"/>
          </a:xfrm>
          <a:prstGeom prst="rect">
            <a:avLst/>
          </a:prstGeom>
        </p:spPr>
        <p:txBody>
          <a:bodyPr lIns="0" tIns="0" rIns="0" bIns="0" rtlCol="0" anchor="t">
            <a:spAutoFit/>
          </a:bodyPr>
          <a:lstStyle/>
          <a:p>
            <a:pPr algn="ctr">
              <a:lnSpc>
                <a:spcPts val="3079"/>
              </a:lnSpc>
            </a:pPr>
            <a:r>
              <a:rPr lang="en-US" sz="2199">
                <a:solidFill>
                  <a:srgbClr val="764737"/>
                </a:solidFill>
                <a:latin typeface="Calibri (MS)"/>
                <a:ea typeface="Calibri (MS)"/>
                <a:cs typeface="Calibri (MS)"/>
                <a:sym typeface="Calibri (MS)"/>
              </a:rPr>
              <a:t>Κλήση στη βάση</a:t>
            </a:r>
          </a:p>
        </p:txBody>
      </p:sp>
      <p:sp>
        <p:nvSpPr>
          <p:cNvPr id="14" name="TextBox 14"/>
          <p:cNvSpPr txBox="1"/>
          <p:nvPr/>
        </p:nvSpPr>
        <p:spPr>
          <a:xfrm>
            <a:off x="7489404" y="6837416"/>
            <a:ext cx="10787539" cy="3125470"/>
          </a:xfrm>
          <a:prstGeom prst="rect">
            <a:avLst/>
          </a:prstGeom>
        </p:spPr>
        <p:txBody>
          <a:bodyPr lIns="0" tIns="0" rIns="0" bIns="0" rtlCol="0" anchor="t">
            <a:spAutoFit/>
          </a:bodyPr>
          <a:lstStyle/>
          <a:p>
            <a:pPr algn="l">
              <a:lnSpc>
                <a:spcPts val="3080"/>
              </a:lnSpc>
              <a:spcBef>
                <a:spcPct val="0"/>
              </a:spcBef>
            </a:pPr>
            <a:r>
              <a:rPr lang="en-US" sz="2200">
                <a:solidFill>
                  <a:srgbClr val="764737"/>
                </a:solidFill>
                <a:latin typeface="Crimson Pro"/>
                <a:ea typeface="Crimson Pro"/>
                <a:cs typeface="Crimson Pro"/>
                <a:sym typeface="Crimson Pro"/>
              </a:rPr>
              <a:t>Class </a:t>
            </a:r>
            <a:r>
              <a:rPr lang="en-US" sz="2200" b="1">
                <a:solidFill>
                  <a:srgbClr val="764737"/>
                </a:solidFill>
                <a:latin typeface="Crimson Pro Bold"/>
                <a:ea typeface="Crimson Pro Bold"/>
                <a:cs typeface="Crimson Pro Bold"/>
                <a:sym typeface="Crimson Pro Bold"/>
              </a:rPr>
              <a:t>SubmitEntryViewModel</a:t>
            </a:r>
            <a:r>
              <a:rPr lang="en-US" sz="2200">
                <a:solidFill>
                  <a:srgbClr val="764737"/>
                </a:solidFill>
                <a:latin typeface="Crimson Pro"/>
                <a:ea typeface="Crimson Pro"/>
                <a:cs typeface="Crimson Pro"/>
                <a:sym typeface="Crimson Pro"/>
              </a:rPr>
              <a:t>(private val entriesRepository: EntriesRepository) : ViewModel())</a:t>
            </a:r>
          </a:p>
          <a:p>
            <a:pPr algn="l">
              <a:lnSpc>
                <a:spcPts val="3080"/>
              </a:lnSpc>
              <a:spcBef>
                <a:spcPct val="0"/>
              </a:spcBef>
            </a:pPr>
            <a:r>
              <a:rPr lang="en-US" sz="2200">
                <a:solidFill>
                  <a:srgbClr val="764737"/>
                </a:solidFill>
                <a:latin typeface="Crimson Pro"/>
                <a:ea typeface="Crimson Pro"/>
                <a:cs typeface="Crimson Pro"/>
                <a:sym typeface="Crimson Pro"/>
              </a:rPr>
              <a:t>fun </a:t>
            </a:r>
            <a:r>
              <a:rPr lang="en-US" sz="2200" b="1">
                <a:solidFill>
                  <a:srgbClr val="764737"/>
                </a:solidFill>
                <a:latin typeface="Crimson Pro Bold"/>
                <a:ea typeface="Crimson Pro Bold"/>
                <a:cs typeface="Crimson Pro Bold"/>
                <a:sym typeface="Crimson Pro Bold"/>
              </a:rPr>
              <a:t>updateUiState</a:t>
            </a:r>
            <a:r>
              <a:rPr lang="en-US" sz="2200">
                <a:solidFill>
                  <a:srgbClr val="764737"/>
                </a:solidFill>
                <a:latin typeface="Crimson Pro"/>
                <a:ea typeface="Crimson Pro"/>
                <a:cs typeface="Crimson Pro"/>
                <a:sym typeface="Crimson Pro"/>
              </a:rPr>
              <a:t>(entryDetails: EntryDetails)</a:t>
            </a:r>
          </a:p>
          <a:p>
            <a:pPr algn="l">
              <a:lnSpc>
                <a:spcPts val="3080"/>
              </a:lnSpc>
              <a:spcBef>
                <a:spcPct val="0"/>
              </a:spcBef>
            </a:pPr>
            <a:r>
              <a:rPr lang="en-US" sz="2200">
                <a:solidFill>
                  <a:srgbClr val="764737"/>
                </a:solidFill>
                <a:latin typeface="Crimson Pro"/>
                <a:ea typeface="Crimson Pro"/>
                <a:cs typeface="Crimson Pro"/>
                <a:sym typeface="Crimson Pro"/>
              </a:rPr>
              <a:t>suspend fun </a:t>
            </a:r>
            <a:r>
              <a:rPr lang="en-US" sz="2200" b="1">
                <a:solidFill>
                  <a:srgbClr val="764737"/>
                </a:solidFill>
                <a:latin typeface="Crimson Pro Bold"/>
                <a:ea typeface="Crimson Pro Bold"/>
                <a:cs typeface="Crimson Pro Bold"/>
                <a:sym typeface="Crimson Pro Bold"/>
              </a:rPr>
              <a:t>submitEntry</a:t>
            </a:r>
            <a:r>
              <a:rPr lang="en-US" sz="2200">
                <a:solidFill>
                  <a:srgbClr val="764737"/>
                </a:solidFill>
                <a:latin typeface="Crimson Pro"/>
                <a:ea typeface="Crimson Pro"/>
                <a:cs typeface="Crimson Pro"/>
                <a:sym typeface="Crimson Pro"/>
              </a:rPr>
              <a:t>()</a:t>
            </a:r>
          </a:p>
          <a:p>
            <a:pPr algn="l">
              <a:lnSpc>
                <a:spcPts val="3080"/>
              </a:lnSpc>
              <a:spcBef>
                <a:spcPct val="0"/>
              </a:spcBef>
            </a:pPr>
            <a:r>
              <a:rPr lang="en-US" sz="2200">
                <a:solidFill>
                  <a:srgbClr val="764737"/>
                </a:solidFill>
                <a:latin typeface="Crimson Pro"/>
                <a:ea typeface="Crimson Pro"/>
                <a:cs typeface="Crimson Pro"/>
                <a:sym typeface="Crimson Pro"/>
              </a:rPr>
              <a:t> entriesRepository.</a:t>
            </a:r>
            <a:r>
              <a:rPr lang="en-US" sz="2200" b="1">
                <a:solidFill>
                  <a:srgbClr val="764737"/>
                </a:solidFill>
                <a:latin typeface="Crimson Pro Bold"/>
                <a:ea typeface="Crimson Pro Bold"/>
                <a:cs typeface="Crimson Pro Bold"/>
                <a:sym typeface="Crimson Pro Bold"/>
              </a:rPr>
              <a:t>insertEntry</a:t>
            </a:r>
            <a:r>
              <a:rPr lang="en-US" sz="2200">
                <a:solidFill>
                  <a:srgbClr val="764737"/>
                </a:solidFill>
                <a:latin typeface="Crimson Pro"/>
                <a:ea typeface="Crimson Pro"/>
                <a:cs typeface="Crimson Pro"/>
                <a:sym typeface="Crimson Pro"/>
              </a:rPr>
              <a:t>(updatedDetails.toEntry())</a:t>
            </a:r>
          </a:p>
          <a:p>
            <a:pPr algn="l">
              <a:lnSpc>
                <a:spcPts val="3080"/>
              </a:lnSpc>
              <a:spcBef>
                <a:spcPct val="0"/>
              </a:spcBef>
            </a:pPr>
            <a:r>
              <a:rPr lang="en-US" sz="2200">
                <a:solidFill>
                  <a:srgbClr val="764737"/>
                </a:solidFill>
                <a:latin typeface="Crimson Pro"/>
                <a:ea typeface="Crimson Pro"/>
                <a:cs typeface="Crimson Pro"/>
                <a:sym typeface="Crimson Pro"/>
              </a:rPr>
              <a:t>private fun </a:t>
            </a:r>
            <a:r>
              <a:rPr lang="en-US" sz="2200" b="1">
                <a:solidFill>
                  <a:srgbClr val="764737"/>
                </a:solidFill>
                <a:latin typeface="Crimson Pro Bold"/>
                <a:ea typeface="Crimson Pro Bold"/>
                <a:cs typeface="Crimson Pro Bold"/>
                <a:sym typeface="Crimson Pro Bold"/>
              </a:rPr>
              <a:t>validateInput</a:t>
            </a:r>
            <a:r>
              <a:rPr lang="en-US" sz="2200">
                <a:solidFill>
                  <a:srgbClr val="764737"/>
                </a:solidFill>
                <a:latin typeface="Crimson Pro"/>
                <a:ea typeface="Crimson Pro"/>
                <a:cs typeface="Crimson Pro"/>
                <a:sym typeface="Crimson Pro"/>
              </a:rPr>
              <a:t>(uiState: EntryDetails = entryUiState.entryDetails): Boolean</a:t>
            </a:r>
          </a:p>
          <a:p>
            <a:pPr algn="l">
              <a:lnSpc>
                <a:spcPts val="3080"/>
              </a:lnSpc>
              <a:spcBef>
                <a:spcPct val="0"/>
              </a:spcBef>
            </a:pPr>
            <a:r>
              <a:rPr lang="en-US" sz="2200">
                <a:solidFill>
                  <a:srgbClr val="764737"/>
                </a:solidFill>
                <a:latin typeface="Crimson Pro"/>
                <a:ea typeface="Crimson Pro"/>
                <a:cs typeface="Crimson Pro"/>
                <a:sym typeface="Crimson Pro"/>
              </a:rPr>
              <a:t>data class </a:t>
            </a:r>
            <a:r>
              <a:rPr lang="en-US" sz="2200" b="1">
                <a:solidFill>
                  <a:srgbClr val="764737"/>
                </a:solidFill>
                <a:latin typeface="Crimson Pro Bold"/>
                <a:ea typeface="Crimson Pro Bold"/>
                <a:cs typeface="Crimson Pro Bold"/>
                <a:sym typeface="Crimson Pro Bold"/>
              </a:rPr>
              <a:t>EntryUiState</a:t>
            </a:r>
            <a:r>
              <a:rPr lang="en-US" sz="2200">
                <a:solidFill>
                  <a:srgbClr val="764737"/>
                </a:solidFill>
                <a:latin typeface="Crimson Pro"/>
                <a:ea typeface="Crimson Pro"/>
                <a:cs typeface="Crimson Pro"/>
                <a:sym typeface="Crimson Pro"/>
              </a:rPr>
              <a:t>( ...)</a:t>
            </a:r>
          </a:p>
          <a:p>
            <a:pPr algn="l">
              <a:lnSpc>
                <a:spcPts val="3080"/>
              </a:lnSpc>
              <a:spcBef>
                <a:spcPct val="0"/>
              </a:spcBef>
            </a:pPr>
            <a:r>
              <a:rPr lang="en-US" sz="2200">
                <a:solidFill>
                  <a:srgbClr val="764737"/>
                </a:solidFill>
                <a:latin typeface="Crimson Pro"/>
                <a:ea typeface="Crimson Pro"/>
                <a:cs typeface="Crimson Pro"/>
                <a:sym typeface="Crimson Pro"/>
              </a:rPr>
              <a:t>data class </a:t>
            </a:r>
            <a:r>
              <a:rPr lang="en-US" sz="2200" b="1">
                <a:solidFill>
                  <a:srgbClr val="764737"/>
                </a:solidFill>
                <a:latin typeface="Crimson Pro Bold"/>
                <a:ea typeface="Crimson Pro Bold"/>
                <a:cs typeface="Crimson Pro Bold"/>
                <a:sym typeface="Crimson Pro Bold"/>
              </a:rPr>
              <a:t>EntryDetails</a:t>
            </a:r>
            <a:r>
              <a:rPr lang="en-US" sz="2200">
                <a:solidFill>
                  <a:srgbClr val="764737"/>
                </a:solidFill>
                <a:latin typeface="Crimson Pro"/>
                <a:ea typeface="Crimson Pro"/>
                <a:cs typeface="Crimson Pro"/>
                <a:sym typeface="Crimson Pro"/>
              </a:rPr>
              <a:t>(...)</a:t>
            </a:r>
          </a:p>
          <a:p>
            <a:pPr algn="l">
              <a:lnSpc>
                <a:spcPts val="3080"/>
              </a:lnSpc>
              <a:spcBef>
                <a:spcPct val="0"/>
              </a:spcBef>
            </a:pPr>
            <a:r>
              <a:rPr lang="en-US" sz="2200">
                <a:solidFill>
                  <a:srgbClr val="764737"/>
                </a:solidFill>
                <a:latin typeface="Crimson Pro"/>
                <a:ea typeface="Crimson Pro"/>
                <a:cs typeface="Crimson Pro"/>
                <a:sym typeface="Crimson Pro"/>
              </a:rPr>
              <a:t>fun </a:t>
            </a:r>
            <a:r>
              <a:rPr lang="en-US" sz="2200" b="1">
                <a:solidFill>
                  <a:srgbClr val="764737"/>
                </a:solidFill>
                <a:latin typeface="Crimson Pro Bold"/>
                <a:ea typeface="Crimson Pro Bold"/>
                <a:cs typeface="Crimson Pro Bold"/>
                <a:sym typeface="Crimson Pro Bold"/>
              </a:rPr>
              <a:t>EntryDetails.toEntry</a:t>
            </a:r>
            <a:r>
              <a:rPr lang="en-US" sz="2200">
                <a:solidFill>
                  <a:srgbClr val="764737"/>
                </a:solidFill>
                <a:latin typeface="Crimson Pro"/>
                <a:ea typeface="Crimson Pro"/>
                <a:cs typeface="Crimson Pro"/>
                <a:sym typeface="Crimson Pro"/>
              </a:rPr>
              <a:t>(): Entry = Entry(..) </a:t>
            </a:r>
          </a:p>
        </p:txBody>
      </p:sp>
      <p:sp>
        <p:nvSpPr>
          <p:cNvPr id="15" name="TextBox 15"/>
          <p:cNvSpPr txBox="1"/>
          <p:nvPr/>
        </p:nvSpPr>
        <p:spPr>
          <a:xfrm>
            <a:off x="12792031" y="3351624"/>
            <a:ext cx="5204357" cy="420369"/>
          </a:xfrm>
          <a:prstGeom prst="rect">
            <a:avLst/>
          </a:prstGeom>
        </p:spPr>
        <p:txBody>
          <a:bodyPr lIns="0" tIns="0" rIns="0" bIns="0" rtlCol="0" anchor="t">
            <a:spAutoFit/>
          </a:bodyPr>
          <a:lstStyle/>
          <a:p>
            <a:pPr algn="ctr">
              <a:lnSpc>
                <a:spcPts val="3080"/>
              </a:lnSpc>
            </a:pPr>
            <a:r>
              <a:rPr lang="en-US" sz="2200">
                <a:solidFill>
                  <a:srgbClr val="764737"/>
                </a:solidFill>
                <a:latin typeface="Calibri (MS)"/>
                <a:ea typeface="Calibri (MS)"/>
                <a:cs typeface="Calibri (MS)"/>
                <a:sym typeface="Calibri (MS)"/>
              </a:rPr>
              <a:t>Ομοίως η ΜοοdOption</a:t>
            </a:r>
          </a:p>
        </p:txBody>
      </p:sp>
      <p:sp>
        <p:nvSpPr>
          <p:cNvPr id="16" name="TextBox 16"/>
          <p:cNvSpPr txBox="1"/>
          <p:nvPr/>
        </p:nvSpPr>
        <p:spPr>
          <a:xfrm>
            <a:off x="-1191966" y="1441830"/>
            <a:ext cx="4441332" cy="448310"/>
          </a:xfrm>
          <a:prstGeom prst="rect">
            <a:avLst/>
          </a:prstGeom>
        </p:spPr>
        <p:txBody>
          <a:bodyPr lIns="0" tIns="0" rIns="0" bIns="0" rtlCol="0" anchor="t">
            <a:spAutoFit/>
          </a:bodyPr>
          <a:lstStyle/>
          <a:p>
            <a:pPr algn="ctr">
              <a:lnSpc>
                <a:spcPts val="3639"/>
              </a:lnSpc>
            </a:pPr>
            <a:r>
              <a:rPr lang="en-US" sz="2599" b="1" u="sng">
                <a:solidFill>
                  <a:srgbClr val="764737"/>
                </a:solidFill>
                <a:latin typeface="Crimson Pro Bold"/>
                <a:ea typeface="Crimson Pro Bold"/>
                <a:cs typeface="Crimson Pro Bold"/>
                <a:sym typeface="Crimson Pro Bold"/>
              </a:rPr>
              <a:t>Home.kt</a:t>
            </a:r>
          </a:p>
        </p:txBody>
      </p:sp>
      <p:sp>
        <p:nvSpPr>
          <p:cNvPr id="17" name="TextBox 17"/>
          <p:cNvSpPr txBox="1"/>
          <p:nvPr/>
        </p:nvSpPr>
        <p:spPr>
          <a:xfrm>
            <a:off x="6553431" y="6305326"/>
            <a:ext cx="4441332" cy="448310"/>
          </a:xfrm>
          <a:prstGeom prst="rect">
            <a:avLst/>
          </a:prstGeom>
        </p:spPr>
        <p:txBody>
          <a:bodyPr lIns="0" tIns="0" rIns="0" bIns="0" rtlCol="0" anchor="t">
            <a:spAutoFit/>
          </a:bodyPr>
          <a:lstStyle/>
          <a:p>
            <a:pPr algn="ctr">
              <a:lnSpc>
                <a:spcPts val="3639"/>
              </a:lnSpc>
            </a:pPr>
            <a:r>
              <a:rPr lang="en-US" sz="2599" b="1" u="sng">
                <a:solidFill>
                  <a:srgbClr val="764737"/>
                </a:solidFill>
                <a:latin typeface="Crimson Pro Bold"/>
                <a:ea typeface="Crimson Pro Bold"/>
                <a:cs typeface="Crimson Pro Bold"/>
                <a:sym typeface="Crimson Pro Bold"/>
              </a:rPr>
              <a:t>EntryViewModel.kt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FCF2"/>
        </a:solidFill>
        <a:effectLst/>
      </p:bgPr>
    </p:bg>
    <p:spTree>
      <p:nvGrpSpPr>
        <p:cNvPr id="1" name=""/>
        <p:cNvGrpSpPr/>
        <p:nvPr/>
      </p:nvGrpSpPr>
      <p:grpSpPr>
        <a:xfrm>
          <a:off x="0" y="0"/>
          <a:ext cx="0" cy="0"/>
          <a:chOff x="0" y="0"/>
          <a:chExt cx="0" cy="0"/>
        </a:xfrm>
      </p:grpSpPr>
      <p:sp>
        <p:nvSpPr>
          <p:cNvPr id="2" name="Freeform 2"/>
          <p:cNvSpPr/>
          <p:nvPr/>
        </p:nvSpPr>
        <p:spPr>
          <a:xfrm rot="-636145">
            <a:off x="10257419" y="7741760"/>
            <a:ext cx="9301406" cy="4293331"/>
          </a:xfrm>
          <a:custGeom>
            <a:avLst/>
            <a:gdLst/>
            <a:ahLst/>
            <a:cxnLst/>
            <a:rect l="l" t="t" r="r" b="b"/>
            <a:pathLst>
              <a:path w="9301406" h="4293331">
                <a:moveTo>
                  <a:pt x="0" y="0"/>
                </a:moveTo>
                <a:lnTo>
                  <a:pt x="9301406" y="0"/>
                </a:lnTo>
                <a:lnTo>
                  <a:pt x="9301406" y="4293331"/>
                </a:lnTo>
                <a:lnTo>
                  <a:pt x="0" y="4293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a:off x="-1328592" y="5143500"/>
            <a:ext cx="8326598" cy="6035110"/>
          </a:xfrm>
          <a:custGeom>
            <a:avLst/>
            <a:gdLst/>
            <a:ahLst/>
            <a:cxnLst/>
            <a:rect l="l" t="t" r="r" b="b"/>
            <a:pathLst>
              <a:path w="8326598" h="6035110">
                <a:moveTo>
                  <a:pt x="0" y="0"/>
                </a:moveTo>
                <a:lnTo>
                  <a:pt x="8326597" y="0"/>
                </a:lnTo>
                <a:lnTo>
                  <a:pt x="8326597" y="6035110"/>
                </a:lnTo>
                <a:lnTo>
                  <a:pt x="0" y="6035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l-GR"/>
          </a:p>
        </p:txBody>
      </p:sp>
      <p:sp>
        <p:nvSpPr>
          <p:cNvPr id="4" name="Freeform 4"/>
          <p:cNvSpPr/>
          <p:nvPr/>
        </p:nvSpPr>
        <p:spPr>
          <a:xfrm>
            <a:off x="7341887" y="-2615269"/>
            <a:ext cx="4450404" cy="4114800"/>
          </a:xfrm>
          <a:custGeom>
            <a:avLst/>
            <a:gdLst/>
            <a:ahLst/>
            <a:cxnLst/>
            <a:rect l="l" t="t" r="r" b="b"/>
            <a:pathLst>
              <a:path w="4450404" h="4114800">
                <a:moveTo>
                  <a:pt x="0" y="0"/>
                </a:moveTo>
                <a:lnTo>
                  <a:pt x="4450404" y="0"/>
                </a:lnTo>
                <a:lnTo>
                  <a:pt x="445040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l-GR"/>
          </a:p>
        </p:txBody>
      </p:sp>
      <p:sp>
        <p:nvSpPr>
          <p:cNvPr id="5" name="Freeform 5"/>
          <p:cNvSpPr/>
          <p:nvPr/>
        </p:nvSpPr>
        <p:spPr>
          <a:xfrm>
            <a:off x="-1699067" y="-2615269"/>
            <a:ext cx="6461098" cy="5073573"/>
          </a:xfrm>
          <a:custGeom>
            <a:avLst/>
            <a:gdLst/>
            <a:ahLst/>
            <a:cxnLst/>
            <a:rect l="l" t="t" r="r" b="b"/>
            <a:pathLst>
              <a:path w="6461098" h="5073573">
                <a:moveTo>
                  <a:pt x="0" y="0"/>
                </a:moveTo>
                <a:lnTo>
                  <a:pt x="6461097" y="0"/>
                </a:lnTo>
                <a:lnTo>
                  <a:pt x="6461097" y="5073573"/>
                </a:lnTo>
                <a:lnTo>
                  <a:pt x="0" y="50735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l-GR"/>
          </a:p>
        </p:txBody>
      </p:sp>
      <p:sp>
        <p:nvSpPr>
          <p:cNvPr id="6" name="Freeform 6"/>
          <p:cNvSpPr/>
          <p:nvPr/>
        </p:nvSpPr>
        <p:spPr>
          <a:xfrm rot="9183411">
            <a:off x="14397759" y="-2070745"/>
            <a:ext cx="6039280" cy="5129798"/>
          </a:xfrm>
          <a:custGeom>
            <a:avLst/>
            <a:gdLst/>
            <a:ahLst/>
            <a:cxnLst/>
            <a:rect l="l" t="t" r="r" b="b"/>
            <a:pathLst>
              <a:path w="6039280" h="5129798">
                <a:moveTo>
                  <a:pt x="0" y="0"/>
                </a:moveTo>
                <a:lnTo>
                  <a:pt x="6039280" y="0"/>
                </a:lnTo>
                <a:lnTo>
                  <a:pt x="6039280" y="5129798"/>
                </a:lnTo>
                <a:lnTo>
                  <a:pt x="0" y="5129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7" name="TextBox 7"/>
          <p:cNvSpPr txBox="1"/>
          <p:nvPr/>
        </p:nvSpPr>
        <p:spPr>
          <a:xfrm>
            <a:off x="-568299" y="4386992"/>
            <a:ext cx="8149178" cy="1293995"/>
          </a:xfrm>
          <a:prstGeom prst="rect">
            <a:avLst/>
          </a:prstGeom>
        </p:spPr>
        <p:txBody>
          <a:bodyPr lIns="0" tIns="0" rIns="0" bIns="0" rtlCol="0" anchor="t">
            <a:spAutoFit/>
          </a:bodyPr>
          <a:lstStyle/>
          <a:p>
            <a:pPr algn="ctr">
              <a:lnSpc>
                <a:spcPts val="9450"/>
              </a:lnSpc>
            </a:pPr>
            <a:r>
              <a:rPr lang="en-US" sz="10053">
                <a:solidFill>
                  <a:srgbClr val="764737"/>
                </a:solidFill>
                <a:latin typeface="Cormorant Garamond"/>
                <a:ea typeface="Cormorant Garamond"/>
                <a:cs typeface="Cormorant Garamond"/>
                <a:sym typeface="Cormorant Garamond"/>
              </a:rPr>
              <a:t>CALENDAR</a:t>
            </a:r>
          </a:p>
        </p:txBody>
      </p:sp>
      <p:sp>
        <p:nvSpPr>
          <p:cNvPr id="8" name="TextBox 8"/>
          <p:cNvSpPr txBox="1"/>
          <p:nvPr/>
        </p:nvSpPr>
        <p:spPr>
          <a:xfrm>
            <a:off x="8185278" y="2738532"/>
            <a:ext cx="8509547" cy="2677795"/>
          </a:xfrm>
          <a:prstGeom prst="rect">
            <a:avLst/>
          </a:prstGeom>
        </p:spPr>
        <p:txBody>
          <a:bodyPr lIns="0" tIns="0" rIns="0" bIns="0" rtlCol="0" anchor="t">
            <a:spAutoFit/>
          </a:bodyPr>
          <a:lstStyle/>
          <a:p>
            <a:pPr algn="ctr">
              <a:lnSpc>
                <a:spcPts val="5179"/>
              </a:lnSpc>
            </a:pPr>
            <a:r>
              <a:rPr lang="en-US" sz="3699">
                <a:solidFill>
                  <a:srgbClr val="764737"/>
                </a:solidFill>
                <a:latin typeface="Calibri (MS)"/>
                <a:ea typeface="Calibri (MS)"/>
                <a:cs typeface="Calibri (MS)"/>
                <a:sym typeface="Calibri (MS)"/>
              </a:rPr>
              <a:t>Με τη μορφή ημερολογίου ο χρήστης μπορεί να δει το ιστορικό καταχωρήσεων του είτε για συγκεκριμένη ημερομηνία είτε συνολικά</a:t>
            </a:r>
          </a:p>
        </p:txBody>
      </p:sp>
      <p:sp>
        <p:nvSpPr>
          <p:cNvPr id="9" name="TextBox 9"/>
          <p:cNvSpPr txBox="1"/>
          <p:nvPr/>
        </p:nvSpPr>
        <p:spPr>
          <a:xfrm>
            <a:off x="8185278" y="5840021"/>
            <a:ext cx="8614619" cy="2677795"/>
          </a:xfrm>
          <a:prstGeom prst="rect">
            <a:avLst/>
          </a:prstGeom>
        </p:spPr>
        <p:txBody>
          <a:bodyPr lIns="0" tIns="0" rIns="0" bIns="0" rtlCol="0" anchor="t">
            <a:spAutoFit/>
          </a:bodyPr>
          <a:lstStyle/>
          <a:p>
            <a:pPr algn="ctr">
              <a:lnSpc>
                <a:spcPts val="5179"/>
              </a:lnSpc>
            </a:pPr>
            <a:r>
              <a:rPr lang="en-US" sz="3699">
                <a:solidFill>
                  <a:srgbClr val="764737"/>
                </a:solidFill>
                <a:latin typeface="Calibri (MS)"/>
                <a:ea typeface="Calibri (MS)"/>
                <a:cs typeface="Calibri (MS)"/>
                <a:sym typeface="Calibri (MS)"/>
              </a:rPr>
              <a:t>Βασικά αρχεία: </a:t>
            </a:r>
          </a:p>
          <a:p>
            <a:pPr algn="ctr">
              <a:lnSpc>
                <a:spcPts val="5179"/>
              </a:lnSpc>
            </a:pPr>
            <a:r>
              <a:rPr lang="en-US" sz="3699">
                <a:solidFill>
                  <a:srgbClr val="764737"/>
                </a:solidFill>
                <a:latin typeface="Calibri (MS)"/>
                <a:ea typeface="Calibri (MS)"/>
                <a:cs typeface="Calibri (MS)"/>
                <a:sym typeface="Calibri (MS)"/>
              </a:rPr>
              <a:t>Calendar.kt,</a:t>
            </a:r>
          </a:p>
          <a:p>
            <a:pPr algn="ctr">
              <a:lnSpc>
                <a:spcPts val="5179"/>
              </a:lnSpc>
            </a:pPr>
            <a:r>
              <a:rPr lang="en-US" sz="3699">
                <a:solidFill>
                  <a:srgbClr val="764737"/>
                </a:solidFill>
                <a:latin typeface="Calibri (MS)"/>
                <a:ea typeface="Calibri (MS)"/>
                <a:cs typeface="Calibri (MS)"/>
                <a:sym typeface="Calibri (MS)"/>
              </a:rPr>
              <a:t>CalendarViewModel.kt</a:t>
            </a:r>
          </a:p>
          <a:p>
            <a:pPr algn="ctr">
              <a:lnSpc>
                <a:spcPts val="5179"/>
              </a:lnSpc>
            </a:pPr>
            <a:endParaRPr lang="en-US" sz="3699">
              <a:solidFill>
                <a:srgbClr val="764737"/>
              </a:solidFill>
              <a:latin typeface="Calibri (MS)"/>
              <a:ea typeface="Calibri (MS)"/>
              <a:cs typeface="Calibri (MS)"/>
              <a:sym typeface="Calibri (M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FCF2"/>
        </a:solidFill>
        <a:effectLst/>
      </p:bgPr>
    </p:bg>
    <p:spTree>
      <p:nvGrpSpPr>
        <p:cNvPr id="1" name=""/>
        <p:cNvGrpSpPr/>
        <p:nvPr/>
      </p:nvGrpSpPr>
      <p:grpSpPr>
        <a:xfrm>
          <a:off x="0" y="0"/>
          <a:ext cx="0" cy="0"/>
          <a:chOff x="0" y="0"/>
          <a:chExt cx="0" cy="0"/>
        </a:xfrm>
      </p:grpSpPr>
      <p:sp>
        <p:nvSpPr>
          <p:cNvPr id="2" name="Freeform 2"/>
          <p:cNvSpPr/>
          <p:nvPr/>
        </p:nvSpPr>
        <p:spPr>
          <a:xfrm rot="-636145">
            <a:off x="14576860" y="5174621"/>
            <a:ext cx="9301406" cy="4293331"/>
          </a:xfrm>
          <a:custGeom>
            <a:avLst/>
            <a:gdLst/>
            <a:ahLst/>
            <a:cxnLst/>
            <a:rect l="l" t="t" r="r" b="b"/>
            <a:pathLst>
              <a:path w="9301406" h="4293331">
                <a:moveTo>
                  <a:pt x="0" y="0"/>
                </a:moveTo>
                <a:lnTo>
                  <a:pt x="9301406" y="0"/>
                </a:lnTo>
                <a:lnTo>
                  <a:pt x="9301406" y="4293331"/>
                </a:lnTo>
                <a:lnTo>
                  <a:pt x="0" y="4293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rot="2145249">
            <a:off x="-975414" y="7960415"/>
            <a:ext cx="4008229" cy="2905160"/>
          </a:xfrm>
          <a:custGeom>
            <a:avLst/>
            <a:gdLst/>
            <a:ahLst/>
            <a:cxnLst/>
            <a:rect l="l" t="t" r="r" b="b"/>
            <a:pathLst>
              <a:path w="4008229" h="2905160">
                <a:moveTo>
                  <a:pt x="0" y="0"/>
                </a:moveTo>
                <a:lnTo>
                  <a:pt x="4008228" y="0"/>
                </a:lnTo>
                <a:lnTo>
                  <a:pt x="4008228" y="2905160"/>
                </a:lnTo>
                <a:lnTo>
                  <a:pt x="0" y="290516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l-GR"/>
          </a:p>
        </p:txBody>
      </p:sp>
      <p:sp>
        <p:nvSpPr>
          <p:cNvPr id="4" name="Freeform 4"/>
          <p:cNvSpPr/>
          <p:nvPr/>
        </p:nvSpPr>
        <p:spPr>
          <a:xfrm>
            <a:off x="5566401" y="-2962950"/>
            <a:ext cx="4450404" cy="4114800"/>
          </a:xfrm>
          <a:custGeom>
            <a:avLst/>
            <a:gdLst/>
            <a:ahLst/>
            <a:cxnLst/>
            <a:rect l="l" t="t" r="r" b="b"/>
            <a:pathLst>
              <a:path w="4450404" h="4114800">
                <a:moveTo>
                  <a:pt x="0" y="0"/>
                </a:moveTo>
                <a:lnTo>
                  <a:pt x="4450404" y="0"/>
                </a:lnTo>
                <a:lnTo>
                  <a:pt x="445040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l-GR"/>
          </a:p>
        </p:txBody>
      </p:sp>
      <p:sp>
        <p:nvSpPr>
          <p:cNvPr id="5" name="Freeform 5"/>
          <p:cNvSpPr/>
          <p:nvPr/>
        </p:nvSpPr>
        <p:spPr>
          <a:xfrm>
            <a:off x="-1905935" y="-3213022"/>
            <a:ext cx="6461098" cy="5073573"/>
          </a:xfrm>
          <a:custGeom>
            <a:avLst/>
            <a:gdLst/>
            <a:ahLst/>
            <a:cxnLst/>
            <a:rect l="l" t="t" r="r" b="b"/>
            <a:pathLst>
              <a:path w="6461098" h="5073573">
                <a:moveTo>
                  <a:pt x="0" y="0"/>
                </a:moveTo>
                <a:lnTo>
                  <a:pt x="6461098" y="0"/>
                </a:lnTo>
                <a:lnTo>
                  <a:pt x="6461098" y="5073574"/>
                </a:lnTo>
                <a:lnTo>
                  <a:pt x="0" y="50735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l-GR"/>
          </a:p>
        </p:txBody>
      </p:sp>
      <p:sp>
        <p:nvSpPr>
          <p:cNvPr id="6" name="Freeform 6"/>
          <p:cNvSpPr/>
          <p:nvPr/>
        </p:nvSpPr>
        <p:spPr>
          <a:xfrm rot="10669089">
            <a:off x="13092824" y="-3099920"/>
            <a:ext cx="6039280" cy="5129798"/>
          </a:xfrm>
          <a:custGeom>
            <a:avLst/>
            <a:gdLst/>
            <a:ahLst/>
            <a:cxnLst/>
            <a:rect l="l" t="t" r="r" b="b"/>
            <a:pathLst>
              <a:path w="6039280" h="5129798">
                <a:moveTo>
                  <a:pt x="0" y="0"/>
                </a:moveTo>
                <a:lnTo>
                  <a:pt x="6039280" y="0"/>
                </a:lnTo>
                <a:lnTo>
                  <a:pt x="6039280" y="5129798"/>
                </a:lnTo>
                <a:lnTo>
                  <a:pt x="0" y="5129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7" name="TextBox 7"/>
          <p:cNvSpPr txBox="1"/>
          <p:nvPr/>
        </p:nvSpPr>
        <p:spPr>
          <a:xfrm>
            <a:off x="2376892" y="1100834"/>
            <a:ext cx="13534216" cy="1978661"/>
          </a:xfrm>
          <a:prstGeom prst="rect">
            <a:avLst/>
          </a:prstGeom>
        </p:spPr>
        <p:txBody>
          <a:bodyPr lIns="0" tIns="0" rIns="0" bIns="0" rtlCol="0" anchor="t">
            <a:spAutoFit/>
          </a:bodyPr>
          <a:lstStyle/>
          <a:p>
            <a:pPr algn="ctr">
              <a:lnSpc>
                <a:spcPts val="7520"/>
              </a:lnSpc>
            </a:pPr>
            <a:r>
              <a:rPr lang="en-US" sz="8000">
                <a:solidFill>
                  <a:srgbClr val="764737"/>
                </a:solidFill>
                <a:latin typeface="Cormorant Garamond"/>
                <a:ea typeface="Cormorant Garamond"/>
                <a:cs typeface="Cormorant Garamond"/>
                <a:sym typeface="Cormorant Garamond"/>
              </a:rPr>
              <a:t>CALENDAR : CODE SNIPPET</a:t>
            </a:r>
          </a:p>
          <a:p>
            <a:pPr algn="ctr">
              <a:lnSpc>
                <a:spcPts val="7520"/>
              </a:lnSpc>
            </a:pPr>
            <a:endParaRPr lang="en-US" sz="8000">
              <a:solidFill>
                <a:srgbClr val="764737"/>
              </a:solidFill>
              <a:latin typeface="Cormorant Garamond"/>
              <a:ea typeface="Cormorant Garamond"/>
              <a:cs typeface="Cormorant Garamond"/>
              <a:sym typeface="Cormorant Garamond"/>
            </a:endParaRPr>
          </a:p>
        </p:txBody>
      </p:sp>
      <p:sp>
        <p:nvSpPr>
          <p:cNvPr id="8" name="TextBox 8"/>
          <p:cNvSpPr txBox="1"/>
          <p:nvPr/>
        </p:nvSpPr>
        <p:spPr>
          <a:xfrm>
            <a:off x="269123" y="2085829"/>
            <a:ext cx="7758245" cy="1172845"/>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@Composable</a:t>
            </a:r>
          </a:p>
          <a:p>
            <a:pPr algn="l">
              <a:lnSpc>
                <a:spcPts val="3079"/>
              </a:lnSpc>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Calendar</a:t>
            </a:r>
            <a:r>
              <a:rPr lang="en-US" sz="2199">
                <a:solidFill>
                  <a:srgbClr val="764737"/>
                </a:solidFill>
                <a:latin typeface="Crimson Pro"/>
                <a:ea typeface="Crimson Pro"/>
                <a:cs typeface="Crimson Pro"/>
                <a:sym typeface="Crimson Pro"/>
              </a:rPr>
              <a:t>(modifier: Modifier = Modifier, viewModel: CalendarEntryViewModel) {</a:t>
            </a:r>
          </a:p>
        </p:txBody>
      </p:sp>
      <p:sp>
        <p:nvSpPr>
          <p:cNvPr id="9" name="TextBox 9"/>
          <p:cNvSpPr txBox="1"/>
          <p:nvPr/>
        </p:nvSpPr>
        <p:spPr>
          <a:xfrm>
            <a:off x="222380" y="3319460"/>
            <a:ext cx="7522480" cy="2734945"/>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 </a:t>
            </a:r>
            <a:r>
              <a:rPr lang="en-US" sz="2199" b="1">
                <a:solidFill>
                  <a:srgbClr val="764737"/>
                </a:solidFill>
                <a:latin typeface="Crimson Pro Bold"/>
                <a:ea typeface="Crimson Pro Bold"/>
                <a:cs typeface="Crimson Pro Bold"/>
                <a:sym typeface="Crimson Pro Bold"/>
              </a:rPr>
              <a:t>CalendarGrid</a:t>
            </a:r>
            <a:r>
              <a:rPr lang="en-US" sz="2199">
                <a:solidFill>
                  <a:srgbClr val="764737"/>
                </a:solidFill>
                <a:latin typeface="Crimson Pro"/>
                <a:ea typeface="Crimson Pro"/>
                <a:cs typeface="Crimson Pro"/>
                <a:sym typeface="Crimson Pro"/>
              </a:rPr>
              <a:t>(calendar = currentMonth.value, onDateSelected = {</a:t>
            </a:r>
          </a:p>
          <a:p>
            <a:pPr algn="l">
              <a:lnSpc>
                <a:spcPts val="3079"/>
              </a:lnSpc>
            </a:pPr>
            <a:r>
              <a:rPr lang="en-US" sz="2199">
                <a:solidFill>
                  <a:srgbClr val="764737"/>
                </a:solidFill>
                <a:latin typeface="Crimson Pro"/>
                <a:ea typeface="Crimson Pro"/>
                <a:cs typeface="Crimson Pro"/>
                <a:sym typeface="Crimson Pro"/>
              </a:rPr>
              <a:t> selectedDate -&gt;</a:t>
            </a:r>
          </a:p>
          <a:p>
            <a:pPr algn="l">
              <a:lnSpc>
                <a:spcPts val="3079"/>
              </a:lnSpc>
            </a:pPr>
            <a:r>
              <a:rPr lang="en-US" sz="2199">
                <a:solidFill>
                  <a:srgbClr val="764737"/>
                </a:solidFill>
                <a:latin typeface="Crimson Pro"/>
                <a:ea typeface="Crimson Pro"/>
                <a:cs typeface="Crimson Pro"/>
                <a:sym typeface="Crimson Pro"/>
              </a:rPr>
              <a:t>            viewModel.fetchEntryForDate(selectedDate) })</a:t>
            </a:r>
          </a:p>
          <a:p>
            <a:pPr algn="l">
              <a:lnSpc>
                <a:spcPts val="3079"/>
              </a:lnSpc>
            </a:pPr>
            <a:r>
              <a:rPr lang="en-US" sz="2199">
                <a:solidFill>
                  <a:srgbClr val="764737"/>
                </a:solidFill>
                <a:latin typeface="Crimson Pro"/>
                <a:ea typeface="Crimson Pro"/>
                <a:cs typeface="Crimson Pro"/>
                <a:sym typeface="Crimson Pro"/>
              </a:rPr>
              <a:t>Text( text = "${selectedEntry?.date}: ${selectedEntry.notes}"</a:t>
            </a:r>
          </a:p>
          <a:p>
            <a:pPr algn="l">
              <a:lnSpc>
                <a:spcPts val="3079"/>
              </a:lnSpc>
            </a:pPr>
            <a:r>
              <a:rPr lang="en-US" sz="2199">
                <a:solidFill>
                  <a:srgbClr val="764737"/>
                </a:solidFill>
                <a:latin typeface="Crimson Pro"/>
                <a:ea typeface="Crimson Pro"/>
                <a:cs typeface="Crimson Pro"/>
                <a:sym typeface="Crimson Pro"/>
              </a:rPr>
              <a:t>             </a:t>
            </a:r>
          </a:p>
          <a:p>
            <a:pPr algn="l">
              <a:lnSpc>
                <a:spcPts val="3079"/>
              </a:lnSpc>
            </a:pPr>
            <a:r>
              <a:rPr lang="en-US" sz="2199">
                <a:solidFill>
                  <a:srgbClr val="764737"/>
                </a:solidFill>
                <a:latin typeface="Crimson Pro"/>
                <a:ea typeface="Crimson Pro"/>
                <a:cs typeface="Crimson Pro"/>
                <a:sym typeface="Crimson Pro"/>
              </a:rPr>
              <a:t>                    </a:t>
            </a:r>
          </a:p>
          <a:p>
            <a:pPr algn="l">
              <a:lnSpc>
                <a:spcPts val="3079"/>
              </a:lnSpc>
            </a:pPr>
            <a:endParaRPr lang="en-US" sz="2199">
              <a:solidFill>
                <a:srgbClr val="764737"/>
              </a:solidFill>
              <a:latin typeface="Crimson Pro"/>
              <a:ea typeface="Crimson Pro"/>
              <a:cs typeface="Crimson Pro"/>
              <a:sym typeface="Crimson Pro"/>
            </a:endParaRPr>
          </a:p>
        </p:txBody>
      </p:sp>
      <p:sp>
        <p:nvSpPr>
          <p:cNvPr id="10" name="TextBox 10"/>
          <p:cNvSpPr txBox="1"/>
          <p:nvPr/>
        </p:nvSpPr>
        <p:spPr>
          <a:xfrm>
            <a:off x="222380" y="4967549"/>
            <a:ext cx="8119505" cy="1563370"/>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Text("Recent Entries:", style = MaterialTheme.typography.titleMedium)</a:t>
            </a:r>
          </a:p>
          <a:p>
            <a:pPr algn="l">
              <a:lnSpc>
                <a:spcPts val="3079"/>
              </a:lnSpc>
            </a:pPr>
            <a:r>
              <a:rPr lang="en-US" sz="2199">
                <a:solidFill>
                  <a:srgbClr val="764737"/>
                </a:solidFill>
                <a:latin typeface="Crimson Pro"/>
                <a:ea typeface="Crimson Pro"/>
                <a:cs typeface="Crimson Pro"/>
                <a:sym typeface="Crimson Pro"/>
              </a:rPr>
              <a:t>        </a:t>
            </a:r>
            <a:r>
              <a:rPr lang="en-US" sz="2199" b="1">
                <a:solidFill>
                  <a:srgbClr val="764737"/>
                </a:solidFill>
                <a:latin typeface="Crimson Pro Bold"/>
                <a:ea typeface="Crimson Pro Bold"/>
                <a:cs typeface="Crimson Pro Bold"/>
                <a:sym typeface="Crimson Pro Bold"/>
              </a:rPr>
              <a:t>EntryList(</a:t>
            </a:r>
            <a:r>
              <a:rPr lang="en-US" sz="2199">
                <a:solidFill>
                  <a:srgbClr val="764737"/>
                </a:solidFill>
                <a:latin typeface="Crimson Pro"/>
                <a:ea typeface="Crimson Pro"/>
                <a:cs typeface="Crimson Pro"/>
                <a:sym typeface="Crimson Pro"/>
              </a:rPr>
              <a:t>entries = allEntries)</a:t>
            </a:r>
          </a:p>
          <a:p>
            <a:pPr algn="l">
              <a:lnSpc>
                <a:spcPts val="3079"/>
              </a:lnSpc>
            </a:pPr>
            <a:r>
              <a:rPr lang="en-US" sz="2199">
                <a:solidFill>
                  <a:srgbClr val="764737"/>
                </a:solidFill>
                <a:latin typeface="Crimson Pro"/>
                <a:ea typeface="Crimson Pro"/>
                <a:cs typeface="Crimson Pro"/>
                <a:sym typeface="Crimson Pro"/>
              </a:rPr>
              <a:t> </a:t>
            </a:r>
            <a:r>
              <a:rPr lang="en-US" sz="2199" b="1">
                <a:solidFill>
                  <a:srgbClr val="764737"/>
                </a:solidFill>
                <a:latin typeface="Crimson Pro Bold"/>
                <a:ea typeface="Crimson Pro Bold"/>
                <a:cs typeface="Crimson Pro Bold"/>
                <a:sym typeface="Crimson Pro Bold"/>
              </a:rPr>
              <a:t>InsertDummyButton</a:t>
            </a:r>
            <a:r>
              <a:rPr lang="en-US" sz="2199">
                <a:solidFill>
                  <a:srgbClr val="764737"/>
                </a:solidFill>
                <a:latin typeface="Crimson Pro"/>
                <a:ea typeface="Crimson Pro"/>
                <a:cs typeface="Crimson Pro"/>
                <a:sym typeface="Crimson Pro"/>
              </a:rPr>
              <a:t>(viewModel)</a:t>
            </a:r>
          </a:p>
          <a:p>
            <a:pPr algn="l">
              <a:lnSpc>
                <a:spcPts val="3079"/>
              </a:lnSpc>
            </a:pPr>
            <a:r>
              <a:rPr lang="en-US" sz="2199">
                <a:solidFill>
                  <a:srgbClr val="764737"/>
                </a:solidFill>
                <a:latin typeface="Crimson Pro"/>
                <a:ea typeface="Crimson Pro"/>
                <a:cs typeface="Crimson Pro"/>
                <a:sym typeface="Crimson Pro"/>
              </a:rPr>
              <a:t>               </a:t>
            </a:r>
          </a:p>
        </p:txBody>
      </p:sp>
      <p:sp>
        <p:nvSpPr>
          <p:cNvPr id="11" name="TextBox 11"/>
          <p:cNvSpPr txBox="1"/>
          <p:nvPr/>
        </p:nvSpPr>
        <p:spPr>
          <a:xfrm>
            <a:off x="269123" y="6340287"/>
            <a:ext cx="7293987" cy="1172845"/>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@Composable</a:t>
            </a:r>
          </a:p>
          <a:p>
            <a:pPr algn="l">
              <a:lnSpc>
                <a:spcPts val="3079"/>
              </a:lnSpc>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MonthSelector</a:t>
            </a:r>
            <a:r>
              <a:rPr lang="en-US" sz="2199">
                <a:solidFill>
                  <a:srgbClr val="764737"/>
                </a:solidFill>
                <a:latin typeface="Crimson Pro"/>
                <a:ea typeface="Crimson Pro"/>
                <a:cs typeface="Crimson Pro"/>
                <a:sym typeface="Crimson Pro"/>
              </a:rPr>
              <a:t>(currentMonth: MutableState&lt;Calendar&gt;) {</a:t>
            </a:r>
          </a:p>
          <a:p>
            <a:pPr algn="l">
              <a:lnSpc>
                <a:spcPts val="3079"/>
              </a:lnSpc>
            </a:pPr>
            <a:r>
              <a:rPr lang="en-US" sz="2199">
                <a:solidFill>
                  <a:srgbClr val="764737"/>
                </a:solidFill>
                <a:latin typeface="Crimson Pro"/>
                <a:ea typeface="Crimson Pro"/>
                <a:cs typeface="Crimson Pro"/>
                <a:sym typeface="Crimson Pro"/>
              </a:rPr>
              <a:t>        val monthDisplay = getMonthDisplay(currentMonth.value)</a:t>
            </a:r>
          </a:p>
        </p:txBody>
      </p:sp>
      <p:sp>
        <p:nvSpPr>
          <p:cNvPr id="12" name="TextBox 12"/>
          <p:cNvSpPr txBox="1"/>
          <p:nvPr/>
        </p:nvSpPr>
        <p:spPr>
          <a:xfrm>
            <a:off x="665431" y="7741732"/>
            <a:ext cx="7280403" cy="782320"/>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@Composable</a:t>
            </a:r>
          </a:p>
          <a:p>
            <a:pPr algn="l">
              <a:lnSpc>
                <a:spcPts val="3079"/>
              </a:lnSpc>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CalendarDay</a:t>
            </a:r>
            <a:r>
              <a:rPr lang="en-US" sz="2199">
                <a:solidFill>
                  <a:srgbClr val="764737"/>
                </a:solidFill>
                <a:latin typeface="Crimson Pro"/>
                <a:ea typeface="Crimson Pro"/>
                <a:cs typeface="Crimson Pro"/>
                <a:sym typeface="Crimson Pro"/>
              </a:rPr>
              <a:t>(day: Int, isToday: Boolean, onClick: () -&gt; Unit) </a:t>
            </a:r>
          </a:p>
        </p:txBody>
      </p:sp>
      <p:sp>
        <p:nvSpPr>
          <p:cNvPr id="13" name="TextBox 13"/>
          <p:cNvSpPr txBox="1"/>
          <p:nvPr/>
        </p:nvSpPr>
        <p:spPr>
          <a:xfrm>
            <a:off x="868976" y="8466968"/>
            <a:ext cx="5151477" cy="2148205"/>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@Composable</a:t>
            </a:r>
          </a:p>
          <a:p>
            <a:pPr algn="l">
              <a:lnSpc>
                <a:spcPts val="3079"/>
              </a:lnSpc>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EntryItem</a:t>
            </a:r>
            <a:r>
              <a:rPr lang="en-US" sz="2199">
                <a:solidFill>
                  <a:srgbClr val="764737"/>
                </a:solidFill>
                <a:latin typeface="Crimson Pro"/>
                <a:ea typeface="Crimson Pro"/>
                <a:cs typeface="Crimson Pro"/>
                <a:sym typeface="Crimson Pro"/>
              </a:rPr>
              <a:t>(entry: Entry) {</a:t>
            </a:r>
          </a:p>
          <a:p>
            <a:pPr algn="l">
              <a:lnSpc>
                <a:spcPts val="3079"/>
              </a:lnSpc>
            </a:pPr>
            <a:r>
              <a:rPr lang="en-US" sz="2199">
                <a:solidFill>
                  <a:srgbClr val="764737"/>
                </a:solidFill>
                <a:latin typeface="Calibri (MS)"/>
                <a:ea typeface="Calibri (MS)"/>
                <a:cs typeface="Calibri (MS)"/>
                <a:sym typeface="Calibri (MS)"/>
              </a:rPr>
              <a:t>        Text(text = "Ημερομηνία: ${entry.date}")</a:t>
            </a:r>
          </a:p>
          <a:p>
            <a:pPr algn="l">
              <a:lnSpc>
                <a:spcPts val="3079"/>
              </a:lnSpc>
            </a:pPr>
            <a:r>
              <a:rPr lang="en-US" sz="2199">
                <a:solidFill>
                  <a:srgbClr val="764737"/>
                </a:solidFill>
                <a:latin typeface="Calibri (MS)"/>
                <a:ea typeface="Calibri (MS)"/>
                <a:cs typeface="Calibri (MS)"/>
                <a:sym typeface="Calibri (MS)"/>
              </a:rPr>
              <a:t>        Text(text = "Περιγραφή: ${entry.notes}")</a:t>
            </a:r>
          </a:p>
          <a:p>
            <a:pPr algn="ctr">
              <a:lnSpc>
                <a:spcPts val="4759"/>
              </a:lnSpc>
            </a:pPr>
            <a:r>
              <a:rPr lang="en-US" sz="3399">
                <a:solidFill>
                  <a:srgbClr val="764737"/>
                </a:solidFill>
                <a:latin typeface="Noto Serif Display"/>
                <a:ea typeface="Noto Serif Display"/>
                <a:cs typeface="Noto Serif Display"/>
                <a:sym typeface="Noto Serif Display"/>
              </a:rPr>
              <a:t>  </a:t>
            </a:r>
          </a:p>
        </p:txBody>
      </p:sp>
      <p:sp>
        <p:nvSpPr>
          <p:cNvPr id="14" name="TextBox 14"/>
          <p:cNvSpPr txBox="1"/>
          <p:nvPr/>
        </p:nvSpPr>
        <p:spPr>
          <a:xfrm>
            <a:off x="8560276" y="2175825"/>
            <a:ext cx="10897977" cy="2734945"/>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class </a:t>
            </a:r>
            <a:r>
              <a:rPr lang="en-US" sz="2199" b="1">
                <a:solidFill>
                  <a:srgbClr val="764737"/>
                </a:solidFill>
                <a:latin typeface="Crimson Pro Bold"/>
                <a:ea typeface="Crimson Pro Bold"/>
                <a:cs typeface="Crimson Pro Bold"/>
                <a:sym typeface="Crimson Pro Bold"/>
              </a:rPr>
              <a:t>CalendarEntryViewModel</a:t>
            </a:r>
            <a:r>
              <a:rPr lang="en-US" sz="2199">
                <a:solidFill>
                  <a:srgbClr val="764737"/>
                </a:solidFill>
                <a:latin typeface="Crimson Pro"/>
                <a:ea typeface="Crimson Pro"/>
                <a:cs typeface="Crimson Pro"/>
                <a:sym typeface="Crimson Pro"/>
              </a:rPr>
              <a:t>(</a:t>
            </a:r>
          </a:p>
          <a:p>
            <a:pPr algn="l">
              <a:lnSpc>
                <a:spcPts val="3079"/>
              </a:lnSpc>
            </a:pPr>
            <a:r>
              <a:rPr lang="en-US" sz="2199">
                <a:solidFill>
                  <a:srgbClr val="764737"/>
                </a:solidFill>
                <a:latin typeface="Crimson Pro"/>
                <a:ea typeface="Crimson Pro"/>
                <a:cs typeface="Crimson Pro"/>
                <a:sym typeface="Crimson Pro"/>
              </a:rPr>
              <a:t>private val entriesRepository: EntriesRepository) : ViewModel() {</a:t>
            </a:r>
          </a:p>
          <a:p>
            <a:pPr algn="l">
              <a:lnSpc>
                <a:spcPts val="3079"/>
              </a:lnSpc>
            </a:pPr>
            <a:r>
              <a:rPr lang="en-US" sz="2199">
                <a:solidFill>
                  <a:srgbClr val="764737"/>
                </a:solidFill>
                <a:latin typeface="Crimson Pro"/>
                <a:ea typeface="Crimson Pro"/>
                <a:cs typeface="Crimson Pro"/>
                <a:sym typeface="Crimson Pro"/>
              </a:rPr>
              <a:t>    private val _allEntries = MutableStateFlow&lt;List&lt;Entry&gt;&gt;(emptyList())</a:t>
            </a:r>
          </a:p>
          <a:p>
            <a:pPr algn="l">
              <a:lnSpc>
                <a:spcPts val="3079"/>
              </a:lnSpc>
            </a:pPr>
            <a:r>
              <a:rPr lang="en-US" sz="2199">
                <a:solidFill>
                  <a:srgbClr val="764737"/>
                </a:solidFill>
                <a:latin typeface="Crimson Pro"/>
                <a:ea typeface="Crimson Pro"/>
                <a:cs typeface="Crimson Pro"/>
                <a:sym typeface="Crimson Pro"/>
              </a:rPr>
              <a:t>    val allEntries: StateFlow&lt;List&lt;Entry&gt;&gt; get() = _allEntries.asStateFlow()</a:t>
            </a:r>
          </a:p>
          <a:p>
            <a:pPr algn="l">
              <a:lnSpc>
                <a:spcPts val="3079"/>
              </a:lnSpc>
            </a:pPr>
            <a:r>
              <a:rPr lang="en-US" sz="2199">
                <a:solidFill>
                  <a:srgbClr val="764737"/>
                </a:solidFill>
                <a:latin typeface="Crimson Pro"/>
                <a:ea typeface="Crimson Pro"/>
                <a:cs typeface="Crimson Pro"/>
                <a:sym typeface="Crimson Pro"/>
              </a:rPr>
              <a:t>    private val _selectedEntry = MutableStateFlow&lt;Entry?&gt;(null)</a:t>
            </a:r>
          </a:p>
          <a:p>
            <a:pPr algn="l">
              <a:lnSpc>
                <a:spcPts val="3079"/>
              </a:lnSpc>
            </a:pPr>
            <a:r>
              <a:rPr lang="en-US" sz="2199">
                <a:solidFill>
                  <a:srgbClr val="764737"/>
                </a:solidFill>
                <a:latin typeface="Crimson Pro"/>
                <a:ea typeface="Crimson Pro"/>
                <a:cs typeface="Crimson Pro"/>
                <a:sym typeface="Crimson Pro"/>
              </a:rPr>
              <a:t>    val selectedEntry: StateFlow&lt;Entry?&gt; get() = _selectedEntry.asStateFlow()</a:t>
            </a:r>
          </a:p>
          <a:p>
            <a:pPr algn="l">
              <a:lnSpc>
                <a:spcPts val="3079"/>
              </a:lnSpc>
            </a:pPr>
            <a:endParaRPr lang="en-US" sz="2199">
              <a:solidFill>
                <a:srgbClr val="764737"/>
              </a:solidFill>
              <a:latin typeface="Crimson Pro"/>
              <a:ea typeface="Crimson Pro"/>
              <a:cs typeface="Crimson Pro"/>
              <a:sym typeface="Crimson Pro"/>
            </a:endParaRPr>
          </a:p>
        </p:txBody>
      </p:sp>
      <p:sp>
        <p:nvSpPr>
          <p:cNvPr id="15" name="TextBox 15"/>
          <p:cNvSpPr txBox="1"/>
          <p:nvPr/>
        </p:nvSpPr>
        <p:spPr>
          <a:xfrm>
            <a:off x="9154145" y="8104317"/>
            <a:ext cx="6490787" cy="2148449"/>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insertDummyEntries</a:t>
            </a:r>
            <a:r>
              <a:rPr lang="en-US" sz="2199">
                <a:solidFill>
                  <a:srgbClr val="764737"/>
                </a:solidFill>
                <a:latin typeface="Crimson Pro"/>
                <a:ea typeface="Crimson Pro"/>
                <a:cs typeface="Crimson Pro"/>
                <a:sym typeface="Crimson Pro"/>
              </a:rPr>
              <a:t>() {</a:t>
            </a:r>
          </a:p>
          <a:p>
            <a:pPr algn="l">
              <a:lnSpc>
                <a:spcPts val="3079"/>
              </a:lnSpc>
            </a:pPr>
            <a:r>
              <a:rPr lang="en-US" sz="2199">
                <a:solidFill>
                  <a:srgbClr val="764737"/>
                </a:solidFill>
                <a:latin typeface="Crimson Pro"/>
                <a:ea typeface="Crimson Pro"/>
                <a:cs typeface="Crimson Pro"/>
                <a:sym typeface="Crimson Pro"/>
              </a:rPr>
              <a:t>        viewModelScope.launch {</a:t>
            </a:r>
          </a:p>
          <a:p>
            <a:pPr algn="l">
              <a:lnSpc>
                <a:spcPts val="3079"/>
              </a:lnSpc>
            </a:pPr>
            <a:r>
              <a:rPr lang="en-US" sz="2199">
                <a:solidFill>
                  <a:srgbClr val="764737"/>
                </a:solidFill>
                <a:latin typeface="Crimson Pro"/>
                <a:ea typeface="Crimson Pro"/>
                <a:cs typeface="Crimson Pro"/>
                <a:sym typeface="Crimson Pro"/>
              </a:rPr>
              <a:t>            dummyEntries.forEach { entry -&gt;</a:t>
            </a:r>
          </a:p>
          <a:p>
            <a:pPr algn="l">
              <a:lnSpc>
                <a:spcPts val="3079"/>
              </a:lnSpc>
            </a:pPr>
            <a:r>
              <a:rPr lang="en-US" sz="2199">
                <a:solidFill>
                  <a:srgbClr val="764737"/>
                </a:solidFill>
                <a:latin typeface="Crimson Pro"/>
                <a:ea typeface="Crimson Pro"/>
                <a:cs typeface="Crimson Pro"/>
                <a:sym typeface="Crimson Pro"/>
              </a:rPr>
              <a:t>                entriesRepository.insertEntry(entry)</a:t>
            </a:r>
          </a:p>
          <a:p>
            <a:pPr algn="l">
              <a:lnSpc>
                <a:spcPts val="4733"/>
              </a:lnSpc>
            </a:pPr>
            <a:endParaRPr lang="en-US" sz="2199">
              <a:solidFill>
                <a:srgbClr val="764737"/>
              </a:solidFill>
              <a:latin typeface="Crimson Pro"/>
              <a:ea typeface="Crimson Pro"/>
              <a:cs typeface="Crimson Pro"/>
              <a:sym typeface="Crimson Pro"/>
            </a:endParaRPr>
          </a:p>
        </p:txBody>
      </p:sp>
      <p:sp>
        <p:nvSpPr>
          <p:cNvPr id="16" name="TextBox 16"/>
          <p:cNvSpPr txBox="1"/>
          <p:nvPr/>
        </p:nvSpPr>
        <p:spPr>
          <a:xfrm>
            <a:off x="9089324" y="6340287"/>
            <a:ext cx="7023140" cy="1563370"/>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fetchEntryForDate</a:t>
            </a:r>
            <a:r>
              <a:rPr lang="en-US" sz="2199">
                <a:solidFill>
                  <a:srgbClr val="764737"/>
                </a:solidFill>
                <a:latin typeface="Crimson Pro"/>
                <a:ea typeface="Crimson Pro"/>
                <a:cs typeface="Crimson Pro"/>
                <a:sym typeface="Crimson Pro"/>
              </a:rPr>
              <a:t>(date: String) {</a:t>
            </a:r>
          </a:p>
          <a:p>
            <a:pPr algn="l">
              <a:lnSpc>
                <a:spcPts val="3079"/>
              </a:lnSpc>
            </a:pPr>
            <a:r>
              <a:rPr lang="en-US" sz="2199">
                <a:solidFill>
                  <a:srgbClr val="764737"/>
                </a:solidFill>
                <a:latin typeface="Crimson Pro"/>
                <a:ea typeface="Crimson Pro"/>
                <a:cs typeface="Crimson Pro"/>
                <a:sym typeface="Crimson Pro"/>
              </a:rPr>
              <a:t>        viewModelScope.launch {</a:t>
            </a:r>
          </a:p>
          <a:p>
            <a:pPr algn="l">
              <a:lnSpc>
                <a:spcPts val="3079"/>
              </a:lnSpc>
            </a:pPr>
            <a:r>
              <a:rPr lang="en-US" sz="2199">
                <a:solidFill>
                  <a:srgbClr val="764737"/>
                </a:solidFill>
                <a:latin typeface="Crimson Pro"/>
                <a:ea typeface="Crimson Pro"/>
                <a:cs typeface="Crimson Pro"/>
                <a:sym typeface="Crimson Pro"/>
              </a:rPr>
              <a:t>            entriesRepository.getEntryStream(date).collect { entry -&gt;</a:t>
            </a:r>
          </a:p>
          <a:p>
            <a:pPr algn="l">
              <a:lnSpc>
                <a:spcPts val="3079"/>
              </a:lnSpc>
            </a:pPr>
            <a:r>
              <a:rPr lang="en-US" sz="2199">
                <a:solidFill>
                  <a:srgbClr val="764737"/>
                </a:solidFill>
                <a:latin typeface="Crimson Pro"/>
                <a:ea typeface="Crimson Pro"/>
                <a:cs typeface="Crimson Pro"/>
                <a:sym typeface="Crimson Pro"/>
              </a:rPr>
              <a:t>                _selectedEntry.value = entry  </a:t>
            </a:r>
          </a:p>
        </p:txBody>
      </p:sp>
      <p:sp>
        <p:nvSpPr>
          <p:cNvPr id="17" name="TextBox 17"/>
          <p:cNvSpPr txBox="1"/>
          <p:nvPr/>
        </p:nvSpPr>
        <p:spPr>
          <a:xfrm>
            <a:off x="8818477" y="4614959"/>
            <a:ext cx="7293987" cy="1953895"/>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fetchAllEntries</a:t>
            </a:r>
            <a:r>
              <a:rPr lang="en-US" sz="2199">
                <a:solidFill>
                  <a:srgbClr val="764737"/>
                </a:solidFill>
                <a:latin typeface="Crimson Pro"/>
                <a:ea typeface="Crimson Pro"/>
                <a:cs typeface="Crimson Pro"/>
                <a:sym typeface="Crimson Pro"/>
              </a:rPr>
              <a:t>() {</a:t>
            </a:r>
          </a:p>
          <a:p>
            <a:pPr algn="l">
              <a:lnSpc>
                <a:spcPts val="3079"/>
              </a:lnSpc>
            </a:pPr>
            <a:r>
              <a:rPr lang="en-US" sz="2199">
                <a:solidFill>
                  <a:srgbClr val="764737"/>
                </a:solidFill>
                <a:latin typeface="Crimson Pro"/>
                <a:ea typeface="Crimson Pro"/>
                <a:cs typeface="Crimson Pro"/>
                <a:sym typeface="Crimson Pro"/>
              </a:rPr>
              <a:t>        viewModelScope.launch {</a:t>
            </a:r>
          </a:p>
          <a:p>
            <a:pPr algn="l">
              <a:lnSpc>
                <a:spcPts val="3079"/>
              </a:lnSpc>
            </a:pPr>
            <a:r>
              <a:rPr lang="en-US" sz="2199">
                <a:solidFill>
                  <a:srgbClr val="764737"/>
                </a:solidFill>
                <a:latin typeface="Crimson Pro"/>
                <a:ea typeface="Crimson Pro"/>
                <a:cs typeface="Crimson Pro"/>
                <a:sym typeface="Crimson Pro"/>
              </a:rPr>
              <a:t>            entriesRepository.getAllEntriesStream().collect { entries -&gt;</a:t>
            </a:r>
          </a:p>
          <a:p>
            <a:pPr algn="l">
              <a:lnSpc>
                <a:spcPts val="3079"/>
              </a:lnSpc>
            </a:pPr>
            <a:r>
              <a:rPr lang="en-US" sz="2199">
                <a:solidFill>
                  <a:srgbClr val="764737"/>
                </a:solidFill>
                <a:latin typeface="Crimson Pro"/>
                <a:ea typeface="Crimson Pro"/>
                <a:cs typeface="Crimson Pro"/>
                <a:sym typeface="Crimson Pro"/>
              </a:rPr>
              <a:t>                _allEntries.value = entries</a:t>
            </a:r>
          </a:p>
          <a:p>
            <a:pPr algn="l">
              <a:lnSpc>
                <a:spcPts val="3079"/>
              </a:lnSpc>
            </a:pPr>
            <a:endParaRPr lang="en-US" sz="2199">
              <a:solidFill>
                <a:srgbClr val="764737"/>
              </a:solidFill>
              <a:latin typeface="Crimson Pro"/>
              <a:ea typeface="Crimson Pro"/>
              <a:cs typeface="Crimson Pro"/>
              <a:sym typeface="Crimson Pro"/>
            </a:endParaRPr>
          </a:p>
        </p:txBody>
      </p:sp>
      <p:sp>
        <p:nvSpPr>
          <p:cNvPr id="18" name="TextBox 18"/>
          <p:cNvSpPr txBox="1"/>
          <p:nvPr/>
        </p:nvSpPr>
        <p:spPr>
          <a:xfrm>
            <a:off x="207389" y="1609314"/>
            <a:ext cx="1859323" cy="423577"/>
          </a:xfrm>
          <a:prstGeom prst="rect">
            <a:avLst/>
          </a:prstGeom>
        </p:spPr>
        <p:txBody>
          <a:bodyPr wrap="square" lIns="0" tIns="0" rIns="0" bIns="0" rtlCol="0" anchor="t">
            <a:spAutoFit/>
          </a:bodyPr>
          <a:lstStyle/>
          <a:p>
            <a:pPr algn="ctr">
              <a:lnSpc>
                <a:spcPts val="3639"/>
              </a:lnSpc>
            </a:pPr>
            <a:r>
              <a:rPr lang="en-US" sz="2599" b="1" u="sng" dirty="0" err="1">
                <a:solidFill>
                  <a:srgbClr val="764737"/>
                </a:solidFill>
                <a:latin typeface="Crimson Pro Bold"/>
                <a:ea typeface="Crimson Pro Bold"/>
                <a:cs typeface="Crimson Pro Bold"/>
                <a:sym typeface="Crimson Pro Bold"/>
              </a:rPr>
              <a:t>Calendar.kt</a:t>
            </a:r>
            <a:endParaRPr lang="en-US" sz="2599" b="1" u="sng" dirty="0">
              <a:solidFill>
                <a:srgbClr val="764737"/>
              </a:solidFill>
              <a:latin typeface="Crimson Pro Bold"/>
              <a:ea typeface="Crimson Pro Bold"/>
              <a:cs typeface="Crimson Pro Bold"/>
              <a:sym typeface="Crimson Pro Bold"/>
            </a:endParaRPr>
          </a:p>
        </p:txBody>
      </p:sp>
      <p:sp>
        <p:nvSpPr>
          <p:cNvPr id="19" name="TextBox 19"/>
          <p:cNvSpPr txBox="1"/>
          <p:nvPr/>
        </p:nvSpPr>
        <p:spPr>
          <a:xfrm>
            <a:off x="12953974" y="1980245"/>
            <a:ext cx="3267313" cy="448310"/>
          </a:xfrm>
          <a:prstGeom prst="rect">
            <a:avLst/>
          </a:prstGeom>
        </p:spPr>
        <p:txBody>
          <a:bodyPr lIns="0" tIns="0" rIns="0" bIns="0" rtlCol="0" anchor="t">
            <a:spAutoFit/>
          </a:bodyPr>
          <a:lstStyle/>
          <a:p>
            <a:pPr algn="ctr">
              <a:lnSpc>
                <a:spcPts val="3639"/>
              </a:lnSpc>
            </a:pPr>
            <a:r>
              <a:rPr lang="en-US" sz="2599" b="1" u="sng">
                <a:solidFill>
                  <a:srgbClr val="764737"/>
                </a:solidFill>
                <a:latin typeface="Crimson Pro Bold"/>
                <a:ea typeface="Crimson Pro Bold"/>
                <a:cs typeface="Crimson Pro Bold"/>
                <a:sym typeface="Crimson Pro Bold"/>
              </a:rPr>
              <a:t>CalendarViewModel.kt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FCF2"/>
        </a:solidFill>
        <a:effectLst/>
      </p:bgPr>
    </p:bg>
    <p:spTree>
      <p:nvGrpSpPr>
        <p:cNvPr id="1" name=""/>
        <p:cNvGrpSpPr/>
        <p:nvPr/>
      </p:nvGrpSpPr>
      <p:grpSpPr>
        <a:xfrm>
          <a:off x="0" y="0"/>
          <a:ext cx="0" cy="0"/>
          <a:chOff x="0" y="0"/>
          <a:chExt cx="0" cy="0"/>
        </a:xfrm>
      </p:grpSpPr>
      <p:sp>
        <p:nvSpPr>
          <p:cNvPr id="2" name="Freeform 2"/>
          <p:cNvSpPr/>
          <p:nvPr/>
        </p:nvSpPr>
        <p:spPr>
          <a:xfrm rot="-636145">
            <a:off x="10667937" y="7886649"/>
            <a:ext cx="9301406" cy="4293331"/>
          </a:xfrm>
          <a:custGeom>
            <a:avLst/>
            <a:gdLst/>
            <a:ahLst/>
            <a:cxnLst/>
            <a:rect l="l" t="t" r="r" b="b"/>
            <a:pathLst>
              <a:path w="9301406" h="4293331">
                <a:moveTo>
                  <a:pt x="0" y="0"/>
                </a:moveTo>
                <a:lnTo>
                  <a:pt x="9301406" y="0"/>
                </a:lnTo>
                <a:lnTo>
                  <a:pt x="9301406" y="4293331"/>
                </a:lnTo>
                <a:lnTo>
                  <a:pt x="0" y="4293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a:off x="-1417302" y="5303455"/>
            <a:ext cx="8326598" cy="6035110"/>
          </a:xfrm>
          <a:custGeom>
            <a:avLst/>
            <a:gdLst/>
            <a:ahLst/>
            <a:cxnLst/>
            <a:rect l="l" t="t" r="r" b="b"/>
            <a:pathLst>
              <a:path w="8326598" h="6035110">
                <a:moveTo>
                  <a:pt x="0" y="0"/>
                </a:moveTo>
                <a:lnTo>
                  <a:pt x="8326598" y="0"/>
                </a:lnTo>
                <a:lnTo>
                  <a:pt x="8326598" y="6035110"/>
                </a:lnTo>
                <a:lnTo>
                  <a:pt x="0" y="6035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l-GR"/>
          </a:p>
        </p:txBody>
      </p:sp>
      <p:sp>
        <p:nvSpPr>
          <p:cNvPr id="4" name="Freeform 4"/>
          <p:cNvSpPr/>
          <p:nvPr/>
        </p:nvSpPr>
        <p:spPr>
          <a:xfrm>
            <a:off x="7341887" y="-2615269"/>
            <a:ext cx="4450404" cy="4114800"/>
          </a:xfrm>
          <a:custGeom>
            <a:avLst/>
            <a:gdLst/>
            <a:ahLst/>
            <a:cxnLst/>
            <a:rect l="l" t="t" r="r" b="b"/>
            <a:pathLst>
              <a:path w="4450404" h="4114800">
                <a:moveTo>
                  <a:pt x="0" y="0"/>
                </a:moveTo>
                <a:lnTo>
                  <a:pt x="4450404" y="0"/>
                </a:lnTo>
                <a:lnTo>
                  <a:pt x="445040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l-GR"/>
          </a:p>
        </p:txBody>
      </p:sp>
      <p:sp>
        <p:nvSpPr>
          <p:cNvPr id="5" name="Freeform 5"/>
          <p:cNvSpPr/>
          <p:nvPr/>
        </p:nvSpPr>
        <p:spPr>
          <a:xfrm>
            <a:off x="-1699067" y="-2615269"/>
            <a:ext cx="6461098" cy="5073573"/>
          </a:xfrm>
          <a:custGeom>
            <a:avLst/>
            <a:gdLst/>
            <a:ahLst/>
            <a:cxnLst/>
            <a:rect l="l" t="t" r="r" b="b"/>
            <a:pathLst>
              <a:path w="6461098" h="5073573">
                <a:moveTo>
                  <a:pt x="0" y="0"/>
                </a:moveTo>
                <a:lnTo>
                  <a:pt x="6461097" y="0"/>
                </a:lnTo>
                <a:lnTo>
                  <a:pt x="6461097" y="5073573"/>
                </a:lnTo>
                <a:lnTo>
                  <a:pt x="0" y="50735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l-GR"/>
          </a:p>
        </p:txBody>
      </p:sp>
      <p:sp>
        <p:nvSpPr>
          <p:cNvPr id="6" name="Freeform 6"/>
          <p:cNvSpPr/>
          <p:nvPr/>
        </p:nvSpPr>
        <p:spPr>
          <a:xfrm rot="9183411">
            <a:off x="13197971" y="-3122768"/>
            <a:ext cx="6039280" cy="5129798"/>
          </a:xfrm>
          <a:custGeom>
            <a:avLst/>
            <a:gdLst/>
            <a:ahLst/>
            <a:cxnLst/>
            <a:rect l="l" t="t" r="r" b="b"/>
            <a:pathLst>
              <a:path w="6039280" h="5129798">
                <a:moveTo>
                  <a:pt x="0" y="0"/>
                </a:moveTo>
                <a:lnTo>
                  <a:pt x="6039280" y="0"/>
                </a:lnTo>
                <a:lnTo>
                  <a:pt x="6039280" y="5129798"/>
                </a:lnTo>
                <a:lnTo>
                  <a:pt x="0" y="5129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7" name="TextBox 7"/>
          <p:cNvSpPr txBox="1"/>
          <p:nvPr/>
        </p:nvSpPr>
        <p:spPr>
          <a:xfrm>
            <a:off x="-1239883" y="3603061"/>
            <a:ext cx="8149178" cy="1293995"/>
          </a:xfrm>
          <a:prstGeom prst="rect">
            <a:avLst/>
          </a:prstGeom>
        </p:spPr>
        <p:txBody>
          <a:bodyPr lIns="0" tIns="0" rIns="0" bIns="0" rtlCol="0" anchor="t">
            <a:spAutoFit/>
          </a:bodyPr>
          <a:lstStyle/>
          <a:p>
            <a:pPr algn="ctr">
              <a:lnSpc>
                <a:spcPts val="9450"/>
              </a:lnSpc>
            </a:pPr>
            <a:r>
              <a:rPr lang="en-US" sz="10053">
                <a:solidFill>
                  <a:srgbClr val="764737"/>
                </a:solidFill>
                <a:latin typeface="Cormorant Garamond"/>
                <a:ea typeface="Cormorant Garamond"/>
                <a:cs typeface="Cormorant Garamond"/>
                <a:sym typeface="Cormorant Garamond"/>
              </a:rPr>
              <a:t>CHARTS</a:t>
            </a:r>
          </a:p>
        </p:txBody>
      </p:sp>
      <p:sp>
        <p:nvSpPr>
          <p:cNvPr id="8" name="TextBox 8"/>
          <p:cNvSpPr txBox="1"/>
          <p:nvPr/>
        </p:nvSpPr>
        <p:spPr>
          <a:xfrm>
            <a:off x="6909296" y="1356656"/>
            <a:ext cx="9581828" cy="5306695"/>
          </a:xfrm>
          <a:prstGeom prst="rect">
            <a:avLst/>
          </a:prstGeom>
        </p:spPr>
        <p:txBody>
          <a:bodyPr lIns="0" tIns="0" rIns="0" bIns="0" rtlCol="0" anchor="t">
            <a:spAutoFit/>
          </a:bodyPr>
          <a:lstStyle/>
          <a:p>
            <a:pPr algn="ctr">
              <a:lnSpc>
                <a:spcPts val="5179"/>
              </a:lnSpc>
            </a:pPr>
            <a:r>
              <a:rPr lang="en-US" sz="3699">
                <a:solidFill>
                  <a:srgbClr val="764737"/>
                </a:solidFill>
                <a:latin typeface="Calibri (MS)"/>
                <a:ea typeface="Calibri (MS)"/>
                <a:cs typeface="Calibri (MS)"/>
                <a:sym typeface="Calibri (MS)"/>
              </a:rPr>
              <a:t>Ο χρήστης επιλέγει από τα drop down menus ένα συναίσθημα και μια διάθεση. Με βάση αυτά εμφανίζεται ένα bar chart με τον αριθμό των φορών που είχε αυτή τη διάθεση κάθε μήνα του 2024 , ένα αντίστοιχο  line chart για το επιλεγμένο συναίσθημα και ένα pie chart με τη κατανομή των διαθέσεων του, τη τελευταία εβδομάδα</a:t>
            </a:r>
          </a:p>
        </p:txBody>
      </p:sp>
      <p:sp>
        <p:nvSpPr>
          <p:cNvPr id="9" name="TextBox 9"/>
          <p:cNvSpPr txBox="1"/>
          <p:nvPr/>
        </p:nvSpPr>
        <p:spPr>
          <a:xfrm>
            <a:off x="2563042" y="6957665"/>
            <a:ext cx="11667262" cy="1363345"/>
          </a:xfrm>
          <a:prstGeom prst="rect">
            <a:avLst/>
          </a:prstGeom>
        </p:spPr>
        <p:txBody>
          <a:bodyPr lIns="0" tIns="0" rIns="0" bIns="0" rtlCol="0" anchor="t">
            <a:spAutoFit/>
          </a:bodyPr>
          <a:lstStyle/>
          <a:p>
            <a:pPr algn="ctr">
              <a:lnSpc>
                <a:spcPts val="5179"/>
              </a:lnSpc>
            </a:pPr>
            <a:r>
              <a:rPr lang="en-US" sz="3699">
                <a:solidFill>
                  <a:srgbClr val="764737"/>
                </a:solidFill>
                <a:latin typeface="Calibri (MS)"/>
                <a:ea typeface="Calibri (MS)"/>
                <a:cs typeface="Calibri (MS)"/>
                <a:sym typeface="Calibri (MS)"/>
              </a:rPr>
              <a:t>Βασικά αρχεία: </a:t>
            </a:r>
          </a:p>
          <a:p>
            <a:pPr algn="ctr">
              <a:lnSpc>
                <a:spcPts val="5179"/>
              </a:lnSpc>
            </a:pPr>
            <a:r>
              <a:rPr lang="en-US" sz="3699">
                <a:solidFill>
                  <a:srgbClr val="764737"/>
                </a:solidFill>
                <a:latin typeface="Calibri (MS)"/>
                <a:ea typeface="Calibri (MS)"/>
                <a:cs typeface="Calibri (MS)"/>
                <a:sym typeface="Calibri (MS)"/>
              </a:rPr>
              <a:t>Charts.kt, ChartsViewModel.kt, Graphs.kt</a:t>
            </a:r>
          </a:p>
        </p:txBody>
      </p:sp>
      <p:sp>
        <p:nvSpPr>
          <p:cNvPr id="10" name="TextBox 10"/>
          <p:cNvSpPr txBox="1"/>
          <p:nvPr/>
        </p:nvSpPr>
        <p:spPr>
          <a:xfrm>
            <a:off x="469776" y="4792280"/>
            <a:ext cx="4729861" cy="917574"/>
          </a:xfrm>
          <a:prstGeom prst="rect">
            <a:avLst/>
          </a:prstGeom>
        </p:spPr>
        <p:txBody>
          <a:bodyPr lIns="0" tIns="0" rIns="0" bIns="0" rtlCol="0" anchor="t">
            <a:spAutoFit/>
          </a:bodyPr>
          <a:lstStyle/>
          <a:p>
            <a:pPr algn="ctr">
              <a:lnSpc>
                <a:spcPts val="3500"/>
              </a:lnSpc>
            </a:pPr>
            <a:r>
              <a:rPr lang="en-US" sz="2500">
                <a:solidFill>
                  <a:srgbClr val="764737"/>
                </a:solidFill>
                <a:latin typeface="Calibri (MS)"/>
                <a:ea typeface="Calibri (MS)"/>
                <a:cs typeface="Calibri (MS)"/>
                <a:sym typeface="Calibri (MS)"/>
              </a:rPr>
              <a:t>έχουν μπει ειδικές εντολές για την εκτέλεση του παραδείγματος</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FCF2"/>
        </a:solidFill>
        <a:effectLst/>
      </p:bgPr>
    </p:bg>
    <p:spTree>
      <p:nvGrpSpPr>
        <p:cNvPr id="1" name=""/>
        <p:cNvGrpSpPr/>
        <p:nvPr/>
      </p:nvGrpSpPr>
      <p:grpSpPr>
        <a:xfrm>
          <a:off x="0" y="0"/>
          <a:ext cx="0" cy="0"/>
          <a:chOff x="0" y="0"/>
          <a:chExt cx="0" cy="0"/>
        </a:xfrm>
      </p:grpSpPr>
      <p:sp>
        <p:nvSpPr>
          <p:cNvPr id="2" name="Freeform 2"/>
          <p:cNvSpPr/>
          <p:nvPr/>
        </p:nvSpPr>
        <p:spPr>
          <a:xfrm rot="-636145">
            <a:off x="12974212" y="8235702"/>
            <a:ext cx="9301406" cy="4293331"/>
          </a:xfrm>
          <a:custGeom>
            <a:avLst/>
            <a:gdLst/>
            <a:ahLst/>
            <a:cxnLst/>
            <a:rect l="l" t="t" r="r" b="b"/>
            <a:pathLst>
              <a:path w="9301406" h="4293331">
                <a:moveTo>
                  <a:pt x="0" y="0"/>
                </a:moveTo>
                <a:lnTo>
                  <a:pt x="9301406" y="0"/>
                </a:lnTo>
                <a:lnTo>
                  <a:pt x="9301406" y="4293331"/>
                </a:lnTo>
                <a:lnTo>
                  <a:pt x="0" y="4293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rot="-1515552">
            <a:off x="25085" y="8668748"/>
            <a:ext cx="3638371" cy="2637088"/>
          </a:xfrm>
          <a:custGeom>
            <a:avLst/>
            <a:gdLst/>
            <a:ahLst/>
            <a:cxnLst/>
            <a:rect l="l" t="t" r="r" b="b"/>
            <a:pathLst>
              <a:path w="3638371" h="2637088">
                <a:moveTo>
                  <a:pt x="0" y="0"/>
                </a:moveTo>
                <a:lnTo>
                  <a:pt x="3638371" y="0"/>
                </a:lnTo>
                <a:lnTo>
                  <a:pt x="3638371" y="2637088"/>
                </a:lnTo>
                <a:lnTo>
                  <a:pt x="0" y="26370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l-GR"/>
          </a:p>
        </p:txBody>
      </p:sp>
      <p:sp>
        <p:nvSpPr>
          <p:cNvPr id="4" name="Freeform 4"/>
          <p:cNvSpPr/>
          <p:nvPr/>
        </p:nvSpPr>
        <p:spPr>
          <a:xfrm>
            <a:off x="5566401" y="-2962950"/>
            <a:ext cx="4450404" cy="4114800"/>
          </a:xfrm>
          <a:custGeom>
            <a:avLst/>
            <a:gdLst/>
            <a:ahLst/>
            <a:cxnLst/>
            <a:rect l="l" t="t" r="r" b="b"/>
            <a:pathLst>
              <a:path w="4450404" h="4114800">
                <a:moveTo>
                  <a:pt x="0" y="0"/>
                </a:moveTo>
                <a:lnTo>
                  <a:pt x="4450404" y="0"/>
                </a:lnTo>
                <a:lnTo>
                  <a:pt x="445040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l-GR"/>
          </a:p>
        </p:txBody>
      </p:sp>
      <p:sp>
        <p:nvSpPr>
          <p:cNvPr id="5" name="Freeform 5"/>
          <p:cNvSpPr/>
          <p:nvPr/>
        </p:nvSpPr>
        <p:spPr>
          <a:xfrm>
            <a:off x="-1905935" y="-3213022"/>
            <a:ext cx="6461098" cy="5073573"/>
          </a:xfrm>
          <a:custGeom>
            <a:avLst/>
            <a:gdLst/>
            <a:ahLst/>
            <a:cxnLst/>
            <a:rect l="l" t="t" r="r" b="b"/>
            <a:pathLst>
              <a:path w="6461098" h="5073573">
                <a:moveTo>
                  <a:pt x="0" y="0"/>
                </a:moveTo>
                <a:lnTo>
                  <a:pt x="6461098" y="0"/>
                </a:lnTo>
                <a:lnTo>
                  <a:pt x="6461098" y="5073574"/>
                </a:lnTo>
                <a:lnTo>
                  <a:pt x="0" y="50735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l-GR"/>
          </a:p>
        </p:txBody>
      </p:sp>
      <p:sp>
        <p:nvSpPr>
          <p:cNvPr id="6" name="Freeform 6"/>
          <p:cNvSpPr/>
          <p:nvPr/>
        </p:nvSpPr>
        <p:spPr>
          <a:xfrm rot="10669089">
            <a:off x="13092824" y="-3099920"/>
            <a:ext cx="6039280" cy="5129798"/>
          </a:xfrm>
          <a:custGeom>
            <a:avLst/>
            <a:gdLst/>
            <a:ahLst/>
            <a:cxnLst/>
            <a:rect l="l" t="t" r="r" b="b"/>
            <a:pathLst>
              <a:path w="6039280" h="5129798">
                <a:moveTo>
                  <a:pt x="0" y="0"/>
                </a:moveTo>
                <a:lnTo>
                  <a:pt x="6039280" y="0"/>
                </a:lnTo>
                <a:lnTo>
                  <a:pt x="6039280" y="5129798"/>
                </a:lnTo>
                <a:lnTo>
                  <a:pt x="0" y="5129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7" name="TextBox 7"/>
          <p:cNvSpPr txBox="1"/>
          <p:nvPr/>
        </p:nvSpPr>
        <p:spPr>
          <a:xfrm>
            <a:off x="2376892" y="1100834"/>
            <a:ext cx="13534216" cy="1978661"/>
          </a:xfrm>
          <a:prstGeom prst="rect">
            <a:avLst/>
          </a:prstGeom>
        </p:spPr>
        <p:txBody>
          <a:bodyPr lIns="0" tIns="0" rIns="0" bIns="0" rtlCol="0" anchor="t">
            <a:spAutoFit/>
          </a:bodyPr>
          <a:lstStyle/>
          <a:p>
            <a:pPr algn="ctr">
              <a:lnSpc>
                <a:spcPts val="7520"/>
              </a:lnSpc>
            </a:pPr>
            <a:r>
              <a:rPr lang="en-US" sz="8000">
                <a:solidFill>
                  <a:srgbClr val="764737"/>
                </a:solidFill>
                <a:latin typeface="Cormorant Garamond"/>
                <a:ea typeface="Cormorant Garamond"/>
                <a:cs typeface="Cormorant Garamond"/>
                <a:sym typeface="Cormorant Garamond"/>
              </a:rPr>
              <a:t>CHARTS : CODE SNIPPET</a:t>
            </a:r>
          </a:p>
          <a:p>
            <a:pPr algn="ctr">
              <a:lnSpc>
                <a:spcPts val="7520"/>
              </a:lnSpc>
            </a:pPr>
            <a:endParaRPr lang="en-US" sz="8000">
              <a:solidFill>
                <a:srgbClr val="764737"/>
              </a:solidFill>
              <a:latin typeface="Cormorant Garamond"/>
              <a:ea typeface="Cormorant Garamond"/>
              <a:cs typeface="Cormorant Garamond"/>
              <a:sym typeface="Cormorant Garamond"/>
            </a:endParaRPr>
          </a:p>
        </p:txBody>
      </p:sp>
      <p:sp>
        <p:nvSpPr>
          <p:cNvPr id="8" name="TextBox 8"/>
          <p:cNvSpPr txBox="1"/>
          <p:nvPr/>
        </p:nvSpPr>
        <p:spPr>
          <a:xfrm>
            <a:off x="376518" y="1607822"/>
            <a:ext cx="1328499" cy="448310"/>
          </a:xfrm>
          <a:prstGeom prst="rect">
            <a:avLst/>
          </a:prstGeom>
        </p:spPr>
        <p:txBody>
          <a:bodyPr lIns="0" tIns="0" rIns="0" bIns="0" rtlCol="0" anchor="t">
            <a:spAutoFit/>
          </a:bodyPr>
          <a:lstStyle/>
          <a:p>
            <a:pPr algn="ctr">
              <a:lnSpc>
                <a:spcPts val="3639"/>
              </a:lnSpc>
            </a:pPr>
            <a:r>
              <a:rPr lang="en-US" sz="2599" b="1" u="sng">
                <a:solidFill>
                  <a:srgbClr val="764737"/>
                </a:solidFill>
                <a:latin typeface="Crimson Pro Bold"/>
                <a:ea typeface="Crimson Pro Bold"/>
                <a:cs typeface="Crimson Pro Bold"/>
                <a:sym typeface="Crimson Pro Bold"/>
              </a:rPr>
              <a:t>Charts.kt</a:t>
            </a:r>
          </a:p>
        </p:txBody>
      </p:sp>
      <p:sp>
        <p:nvSpPr>
          <p:cNvPr id="9" name="TextBox 9"/>
          <p:cNvSpPr txBox="1"/>
          <p:nvPr/>
        </p:nvSpPr>
        <p:spPr>
          <a:xfrm>
            <a:off x="12953974" y="1980245"/>
            <a:ext cx="3267313" cy="448310"/>
          </a:xfrm>
          <a:prstGeom prst="rect">
            <a:avLst/>
          </a:prstGeom>
        </p:spPr>
        <p:txBody>
          <a:bodyPr lIns="0" tIns="0" rIns="0" bIns="0" rtlCol="0" anchor="t">
            <a:spAutoFit/>
          </a:bodyPr>
          <a:lstStyle/>
          <a:p>
            <a:pPr algn="ctr">
              <a:lnSpc>
                <a:spcPts val="3639"/>
              </a:lnSpc>
            </a:pPr>
            <a:r>
              <a:rPr lang="en-US" sz="2599" b="1" u="sng">
                <a:solidFill>
                  <a:srgbClr val="764737"/>
                </a:solidFill>
                <a:latin typeface="Crimson Pro Bold"/>
                <a:ea typeface="Crimson Pro Bold"/>
                <a:cs typeface="Crimson Pro Bold"/>
                <a:sym typeface="Crimson Pro Bold"/>
              </a:rPr>
              <a:t>CalendarViewModel.kt</a:t>
            </a:r>
          </a:p>
        </p:txBody>
      </p:sp>
      <p:sp>
        <p:nvSpPr>
          <p:cNvPr id="10" name="TextBox 10"/>
          <p:cNvSpPr txBox="1"/>
          <p:nvPr/>
        </p:nvSpPr>
        <p:spPr>
          <a:xfrm>
            <a:off x="207390" y="2085829"/>
            <a:ext cx="9479950" cy="5468620"/>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@Composable</a:t>
            </a:r>
          </a:p>
          <a:p>
            <a:pPr algn="l">
              <a:lnSpc>
                <a:spcPts val="3079"/>
              </a:lnSpc>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Charts</a:t>
            </a:r>
            <a:r>
              <a:rPr lang="en-US" sz="2199">
                <a:solidFill>
                  <a:srgbClr val="764737"/>
                </a:solidFill>
                <a:latin typeface="Crimson Pro"/>
                <a:ea typeface="Crimson Pro"/>
                <a:cs typeface="Crimson Pro"/>
                <a:sym typeface="Crimson Pro"/>
              </a:rPr>
              <a:t>(viewModel: ChartViewModel) {</a:t>
            </a:r>
          </a:p>
          <a:p>
            <a:pPr algn="l">
              <a:lnSpc>
                <a:spcPts val="3079"/>
              </a:lnSpc>
            </a:pPr>
            <a:r>
              <a:rPr lang="en-US" sz="2199">
                <a:solidFill>
                  <a:srgbClr val="764737"/>
                </a:solidFill>
                <a:latin typeface="Crimson Pro"/>
                <a:ea typeface="Crimson Pro"/>
                <a:cs typeface="Crimson Pro"/>
                <a:sym typeface="Crimson Pro"/>
              </a:rPr>
              <a:t>val selectedMood = </a:t>
            </a:r>
            <a:r>
              <a:rPr lang="en-US" sz="2199" b="1">
                <a:solidFill>
                  <a:srgbClr val="764737"/>
                </a:solidFill>
                <a:latin typeface="Crimson Pro Bold"/>
                <a:ea typeface="Crimson Pro Bold"/>
                <a:cs typeface="Crimson Pro Bold"/>
                <a:sym typeface="Crimson Pro Bold"/>
              </a:rPr>
              <a:t>dropDownMoods</a:t>
            </a:r>
            <a:r>
              <a:rPr lang="en-US" sz="2199">
                <a:solidFill>
                  <a:srgbClr val="764737"/>
                </a:solidFill>
                <a:latin typeface="Crimson Pro"/>
                <a:ea typeface="Crimson Pro"/>
                <a:cs typeface="Crimson Pro"/>
                <a:sym typeface="Crimson Pro"/>
              </a:rPr>
              <a:t>()</a:t>
            </a:r>
          </a:p>
          <a:p>
            <a:pPr algn="l">
              <a:lnSpc>
                <a:spcPts val="3079"/>
              </a:lnSpc>
            </a:pPr>
            <a:r>
              <a:rPr lang="en-US" sz="2199">
                <a:solidFill>
                  <a:srgbClr val="764737"/>
                </a:solidFill>
                <a:latin typeface="Crimson Pro"/>
                <a:ea typeface="Crimson Pro"/>
                <a:cs typeface="Crimson Pro"/>
                <a:sym typeface="Crimson Pro"/>
              </a:rPr>
              <a:t> val selectedEmotion = </a:t>
            </a:r>
            <a:r>
              <a:rPr lang="en-US" sz="2199" b="1">
                <a:solidFill>
                  <a:srgbClr val="764737"/>
                </a:solidFill>
                <a:latin typeface="Crimson Pro Bold"/>
                <a:ea typeface="Crimson Pro Bold"/>
                <a:cs typeface="Crimson Pro Bold"/>
                <a:sym typeface="Crimson Pro Bold"/>
              </a:rPr>
              <a:t>dropDownEmotions</a:t>
            </a:r>
            <a:r>
              <a:rPr lang="en-US" sz="2199">
                <a:solidFill>
                  <a:srgbClr val="764737"/>
                </a:solidFill>
                <a:latin typeface="Crimson Pro"/>
                <a:ea typeface="Crimson Pro"/>
                <a:cs typeface="Crimson Pro"/>
                <a:sym typeface="Crimson Pro"/>
              </a:rPr>
              <a:t>()</a:t>
            </a:r>
          </a:p>
          <a:p>
            <a:pPr algn="l">
              <a:lnSpc>
                <a:spcPts val="3079"/>
              </a:lnSpc>
            </a:pPr>
            <a:r>
              <a:rPr lang="en-US" sz="2199">
                <a:solidFill>
                  <a:srgbClr val="764737"/>
                </a:solidFill>
                <a:latin typeface="Crimson Pro"/>
                <a:ea typeface="Crimson Pro"/>
                <a:cs typeface="Crimson Pro"/>
                <a:sym typeface="Crimson Pro"/>
              </a:rPr>
              <a:t> val (moodCountEntries, </a:t>
            </a:r>
          </a:p>
          <a:p>
            <a:pPr algn="l">
              <a:lnSpc>
                <a:spcPts val="3079"/>
              </a:lnSpc>
            </a:pPr>
            <a:r>
              <a:rPr lang="en-US" sz="2199">
                <a:solidFill>
                  <a:srgbClr val="764737"/>
                </a:solidFill>
                <a:latin typeface="Crimson Pro"/>
                <a:ea typeface="Crimson Pro"/>
                <a:cs typeface="Crimson Pro"/>
                <a:sym typeface="Crimson Pro"/>
              </a:rPr>
              <a:t>selectedMoodCountEntries, selectedEmotionsCountEntries) =</a:t>
            </a:r>
          </a:p>
          <a:p>
            <a:pPr algn="l">
              <a:lnSpc>
                <a:spcPts val="3079"/>
              </a:lnSpc>
            </a:pPr>
            <a:r>
              <a:rPr lang="en-US" sz="2199">
                <a:solidFill>
                  <a:srgbClr val="764737"/>
                </a:solidFill>
                <a:latin typeface="Crimson Pro"/>
                <a:ea typeface="Crimson Pro"/>
                <a:cs typeface="Crimson Pro"/>
                <a:sym typeface="Crimson Pro"/>
              </a:rPr>
              <a:t> </a:t>
            </a:r>
            <a:r>
              <a:rPr lang="en-US" sz="2199" b="1">
                <a:solidFill>
                  <a:srgbClr val="764737"/>
                </a:solidFill>
                <a:latin typeface="Crimson Pro Bold"/>
                <a:ea typeface="Crimson Pro Bold"/>
                <a:cs typeface="Crimson Pro Bold"/>
                <a:sym typeface="Crimson Pro Bold"/>
              </a:rPr>
              <a:t>MakeFloats</a:t>
            </a:r>
            <a:r>
              <a:rPr lang="en-US" sz="2199">
                <a:solidFill>
                  <a:srgbClr val="764737"/>
                </a:solidFill>
                <a:latin typeface="Crimson Pro"/>
                <a:ea typeface="Crimson Pro"/>
                <a:cs typeface="Crimson Pro"/>
                <a:sym typeface="Crimson Pro"/>
              </a:rPr>
              <a:t>(viewModel.countMoodsForLastWeek(),</a:t>
            </a:r>
          </a:p>
          <a:p>
            <a:pPr algn="l">
              <a:lnSpc>
                <a:spcPts val="3079"/>
              </a:lnSpc>
            </a:pPr>
            <a:r>
              <a:rPr lang="en-US" sz="2199">
                <a:solidFill>
                  <a:srgbClr val="764737"/>
                </a:solidFill>
                <a:latin typeface="Crimson Pro"/>
                <a:ea typeface="Crimson Pro"/>
                <a:cs typeface="Crimson Pro"/>
                <a:sym typeface="Crimson Pro"/>
              </a:rPr>
              <a:t>                          viewModel.countMoodForEachMonth(mood = selectedMood),</a:t>
            </a:r>
          </a:p>
          <a:p>
            <a:pPr algn="l">
              <a:lnSpc>
                <a:spcPts val="3079"/>
              </a:lnSpc>
            </a:pPr>
            <a:r>
              <a:rPr lang="en-US" sz="2199">
                <a:solidFill>
                  <a:srgbClr val="764737"/>
                </a:solidFill>
                <a:latin typeface="Crimson Pro"/>
                <a:ea typeface="Crimson Pro"/>
                <a:cs typeface="Crimson Pro"/>
                <a:sym typeface="Crimson Pro"/>
              </a:rPr>
              <a:t>                          viewModel.countEmotionForEachMonth(emotion = selectedEmotion) )</a:t>
            </a:r>
          </a:p>
          <a:p>
            <a:pPr algn="l">
              <a:lnSpc>
                <a:spcPts val="3079"/>
              </a:lnSpc>
            </a:pPr>
            <a:r>
              <a:rPr lang="en-US" sz="2199" b="1">
                <a:solidFill>
                  <a:srgbClr val="764737"/>
                </a:solidFill>
                <a:latin typeface="Crimson Pro Bold"/>
                <a:ea typeface="Crimson Pro Bold"/>
                <a:cs typeface="Crimson Pro Bold"/>
                <a:sym typeface="Crimson Pro Bold"/>
              </a:rPr>
              <a:t>PieChart</a:t>
            </a:r>
            <a:r>
              <a:rPr lang="en-US" sz="2199">
                <a:solidFill>
                  <a:srgbClr val="764737"/>
                </a:solidFill>
                <a:latin typeface="Crimson Pro"/>
                <a:ea typeface="Crimson Pro"/>
                <a:cs typeface="Crimson Pro"/>
                <a:sym typeface="Crimson Pro"/>
              </a:rPr>
              <a:t>(emotionsCount = moodCountEntries,modifier = Modifier)</a:t>
            </a:r>
          </a:p>
          <a:p>
            <a:pPr algn="l">
              <a:lnSpc>
                <a:spcPts val="3079"/>
              </a:lnSpc>
            </a:pPr>
            <a:r>
              <a:rPr lang="en-US" sz="2199">
                <a:solidFill>
                  <a:srgbClr val="764737"/>
                </a:solidFill>
                <a:latin typeface="Crimson Pro"/>
                <a:ea typeface="Crimson Pro"/>
                <a:cs typeface="Crimson Pro"/>
                <a:sym typeface="Crimson Pro"/>
              </a:rPr>
              <a:t> </a:t>
            </a:r>
            <a:r>
              <a:rPr lang="en-US" sz="2199" b="1">
                <a:solidFill>
                  <a:srgbClr val="764737"/>
                </a:solidFill>
                <a:latin typeface="Crimson Pro Bold"/>
                <a:ea typeface="Crimson Pro Bold"/>
                <a:cs typeface="Crimson Pro Bold"/>
                <a:sym typeface="Crimson Pro Bold"/>
              </a:rPr>
              <a:t>LineChart</a:t>
            </a:r>
            <a:r>
              <a:rPr lang="en-US" sz="2199">
                <a:solidFill>
                  <a:srgbClr val="764737"/>
                </a:solidFill>
                <a:latin typeface="Crimson Pro"/>
                <a:ea typeface="Crimson Pro"/>
                <a:cs typeface="Crimson Pro"/>
                <a:sym typeface="Crimson Pro"/>
              </a:rPr>
              <a:t>(emotionsData = selectedEmotionsCountEntries)</a:t>
            </a:r>
          </a:p>
          <a:p>
            <a:pPr algn="l">
              <a:lnSpc>
                <a:spcPts val="3079"/>
              </a:lnSpc>
            </a:pPr>
            <a:r>
              <a:rPr lang="en-US" sz="2199">
                <a:solidFill>
                  <a:srgbClr val="764737"/>
                </a:solidFill>
                <a:latin typeface="Crimson Pro"/>
                <a:ea typeface="Crimson Pro"/>
                <a:cs typeface="Crimson Pro"/>
                <a:sym typeface="Crimson Pro"/>
              </a:rPr>
              <a:t> </a:t>
            </a:r>
            <a:r>
              <a:rPr lang="en-US" sz="2199" b="1">
                <a:solidFill>
                  <a:srgbClr val="764737"/>
                </a:solidFill>
                <a:latin typeface="Crimson Pro Bold"/>
                <a:ea typeface="Crimson Pro Bold"/>
                <a:cs typeface="Crimson Pro Bold"/>
                <a:sym typeface="Crimson Pro Bold"/>
              </a:rPr>
              <a:t>HorizontalBarChart</a:t>
            </a:r>
            <a:r>
              <a:rPr lang="en-US" sz="2199">
                <a:solidFill>
                  <a:srgbClr val="764737"/>
                </a:solidFill>
                <a:latin typeface="Crimson Pro"/>
                <a:ea typeface="Crimson Pro"/>
                <a:cs typeface="Crimson Pro"/>
                <a:sym typeface="Crimson Pro"/>
              </a:rPr>
              <a:t>(moods = selectedMoodCountEntries)</a:t>
            </a:r>
          </a:p>
          <a:p>
            <a:pPr algn="l">
              <a:lnSpc>
                <a:spcPts val="3079"/>
              </a:lnSpc>
            </a:pPr>
            <a:r>
              <a:rPr lang="en-US" sz="2199">
                <a:solidFill>
                  <a:srgbClr val="764737"/>
                </a:solidFill>
                <a:latin typeface="Crimson Pro"/>
                <a:ea typeface="Crimson Pro"/>
                <a:cs typeface="Crimson Pro"/>
                <a:sym typeface="Crimson Pro"/>
              </a:rPr>
              <a:t>           </a:t>
            </a:r>
          </a:p>
          <a:p>
            <a:pPr algn="l">
              <a:lnSpc>
                <a:spcPts val="3079"/>
              </a:lnSpc>
            </a:pPr>
            <a:endParaRPr lang="en-US" sz="2199">
              <a:solidFill>
                <a:srgbClr val="764737"/>
              </a:solidFill>
              <a:latin typeface="Crimson Pro"/>
              <a:ea typeface="Crimson Pro"/>
              <a:cs typeface="Crimson Pro"/>
              <a:sym typeface="Crimson Pro"/>
            </a:endParaRPr>
          </a:p>
        </p:txBody>
      </p:sp>
      <p:sp>
        <p:nvSpPr>
          <p:cNvPr id="11" name="TextBox 11"/>
          <p:cNvSpPr txBox="1"/>
          <p:nvPr/>
        </p:nvSpPr>
        <p:spPr>
          <a:xfrm>
            <a:off x="4052159" y="9204972"/>
            <a:ext cx="3211830" cy="782320"/>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@Composable</a:t>
            </a:r>
          </a:p>
          <a:p>
            <a:pPr algn="l">
              <a:lnSpc>
                <a:spcPts val="3079"/>
              </a:lnSpc>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dropDownMoods</a:t>
            </a:r>
            <a:r>
              <a:rPr lang="en-US" sz="2199">
                <a:solidFill>
                  <a:srgbClr val="764737"/>
                </a:solidFill>
                <a:latin typeface="Crimson Pro"/>
                <a:ea typeface="Crimson Pro"/>
                <a:cs typeface="Crimson Pro"/>
                <a:sym typeface="Crimson Pro"/>
              </a:rPr>
              <a:t>() : Int</a:t>
            </a:r>
          </a:p>
        </p:txBody>
      </p:sp>
      <p:sp>
        <p:nvSpPr>
          <p:cNvPr id="12" name="TextBox 12"/>
          <p:cNvSpPr txBox="1"/>
          <p:nvPr/>
        </p:nvSpPr>
        <p:spPr>
          <a:xfrm>
            <a:off x="207390" y="6861822"/>
            <a:ext cx="8546403" cy="3125470"/>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@Composable</a:t>
            </a:r>
          </a:p>
          <a:p>
            <a:pPr algn="l">
              <a:lnSpc>
                <a:spcPts val="3079"/>
              </a:lnSpc>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dropDownEmotions</a:t>
            </a:r>
            <a:r>
              <a:rPr lang="en-US" sz="2199">
                <a:solidFill>
                  <a:srgbClr val="764737"/>
                </a:solidFill>
                <a:latin typeface="Crimson Pro"/>
                <a:ea typeface="Crimson Pro"/>
                <a:cs typeface="Crimson Pro"/>
                <a:sym typeface="Crimson Pro"/>
              </a:rPr>
              <a:t>() : String</a:t>
            </a:r>
          </a:p>
          <a:p>
            <a:pPr algn="l">
              <a:lnSpc>
                <a:spcPts val="3079"/>
              </a:lnSpc>
            </a:pPr>
            <a:r>
              <a:rPr lang="en-US" sz="2199">
                <a:solidFill>
                  <a:srgbClr val="764737"/>
                </a:solidFill>
                <a:latin typeface="Crimson Pro"/>
                <a:ea typeface="Crimson Pro"/>
                <a:cs typeface="Crimson Pro"/>
                <a:sym typeface="Crimson Pro"/>
              </a:rPr>
              <a:t>val dropDownOpen = remember { mutableStateOf(false) }</a:t>
            </a:r>
          </a:p>
          <a:p>
            <a:pPr algn="l">
              <a:lnSpc>
                <a:spcPts val="3079"/>
              </a:lnSpc>
            </a:pPr>
            <a:r>
              <a:rPr lang="en-US" sz="2199">
                <a:solidFill>
                  <a:srgbClr val="764737"/>
                </a:solidFill>
                <a:latin typeface="Crimson Pro"/>
                <a:ea typeface="Crimson Pro"/>
                <a:cs typeface="Crimson Pro"/>
                <a:sym typeface="Crimson Pro"/>
              </a:rPr>
              <a:t>    val selectedEmotion = remember { </a:t>
            </a:r>
          </a:p>
          <a:p>
            <a:pPr algn="l">
              <a:lnSpc>
                <a:spcPts val="3079"/>
              </a:lnSpc>
            </a:pPr>
            <a:r>
              <a:rPr lang="en-US" sz="2199">
                <a:solidFill>
                  <a:srgbClr val="764737"/>
                </a:solidFill>
                <a:latin typeface="Crimson Pro"/>
                <a:ea typeface="Crimson Pro"/>
                <a:cs typeface="Crimson Pro"/>
                <a:sym typeface="Crimson Pro"/>
              </a:rPr>
              <a:t>mutableStateOf("Select an Emotion") }</a:t>
            </a:r>
          </a:p>
          <a:p>
            <a:pPr algn="l">
              <a:lnSpc>
                <a:spcPts val="3079"/>
              </a:lnSpc>
            </a:pPr>
            <a:r>
              <a:rPr lang="en-US" sz="2199">
                <a:solidFill>
                  <a:srgbClr val="764737"/>
                </a:solidFill>
                <a:latin typeface="Crimson Pro"/>
                <a:ea typeface="Crimson Pro"/>
                <a:cs typeface="Crimson Pro"/>
                <a:sym typeface="Crimson Pro"/>
              </a:rPr>
              <a:t>    val emotions = listOf("Excited", "Relaxed", "Happy", "Tired", "Annoyed", "Stressed", "Bored", "Hopeful")</a:t>
            </a:r>
          </a:p>
          <a:p>
            <a:pPr algn="l">
              <a:lnSpc>
                <a:spcPts val="3079"/>
              </a:lnSpc>
            </a:pPr>
            <a:endParaRPr lang="en-US" sz="2199">
              <a:solidFill>
                <a:srgbClr val="764737"/>
              </a:solidFill>
              <a:latin typeface="Crimson Pro"/>
              <a:ea typeface="Crimson Pro"/>
              <a:cs typeface="Crimson Pro"/>
              <a:sym typeface="Crimson Pro"/>
            </a:endParaRPr>
          </a:p>
        </p:txBody>
      </p:sp>
      <p:sp>
        <p:nvSpPr>
          <p:cNvPr id="13" name="TextBox 13"/>
          <p:cNvSpPr txBox="1"/>
          <p:nvPr/>
        </p:nvSpPr>
        <p:spPr>
          <a:xfrm>
            <a:off x="8481838" y="2476581"/>
            <a:ext cx="9982153" cy="2538974"/>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class </a:t>
            </a:r>
            <a:r>
              <a:rPr lang="en-US" sz="2199" b="1">
                <a:solidFill>
                  <a:srgbClr val="764737"/>
                </a:solidFill>
                <a:latin typeface="Crimson Pro Bold"/>
                <a:ea typeface="Crimson Pro Bold"/>
                <a:cs typeface="Crimson Pro Bold"/>
                <a:sym typeface="Crimson Pro Bold"/>
              </a:rPr>
              <a:t>ChartViewModel</a:t>
            </a:r>
            <a:r>
              <a:rPr lang="en-US" sz="2199">
                <a:solidFill>
                  <a:srgbClr val="764737"/>
                </a:solidFill>
                <a:latin typeface="Crimson Pro"/>
                <a:ea typeface="Crimson Pro"/>
                <a:cs typeface="Crimson Pro"/>
                <a:sym typeface="Crimson Pro"/>
              </a:rPr>
              <a:t>(private val entriesRepository: EntriesRepository) : ViewModel()</a:t>
            </a:r>
          </a:p>
          <a:p>
            <a:pPr algn="l">
              <a:lnSpc>
                <a:spcPts val="3079"/>
              </a:lnSpc>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fetchAllEntries</a:t>
            </a:r>
            <a:r>
              <a:rPr lang="en-US" sz="2199">
                <a:solidFill>
                  <a:srgbClr val="764737"/>
                </a:solidFill>
                <a:latin typeface="Crimson Pro"/>
                <a:ea typeface="Crimson Pro"/>
                <a:cs typeface="Crimson Pro"/>
                <a:sym typeface="Crimson Pro"/>
              </a:rPr>
              <a:t>()</a:t>
            </a:r>
          </a:p>
          <a:p>
            <a:pPr algn="l">
              <a:lnSpc>
                <a:spcPts val="3079"/>
              </a:lnSpc>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countMoodsForLastWeek</a:t>
            </a:r>
            <a:r>
              <a:rPr lang="en-US" sz="2199">
                <a:solidFill>
                  <a:srgbClr val="764737"/>
                </a:solidFill>
                <a:latin typeface="Crimson Pro"/>
                <a:ea typeface="Crimson Pro"/>
                <a:cs typeface="Crimson Pro"/>
                <a:sym typeface="Crimson Pro"/>
              </a:rPr>
              <a:t>(): Map&lt;Int, Int&gt;</a:t>
            </a:r>
          </a:p>
          <a:p>
            <a:pPr algn="l">
              <a:lnSpc>
                <a:spcPts val="3079"/>
              </a:lnSpc>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countMoodForEachMonth</a:t>
            </a:r>
            <a:r>
              <a:rPr lang="en-US" sz="2199">
                <a:solidFill>
                  <a:srgbClr val="764737"/>
                </a:solidFill>
                <a:latin typeface="Crimson Pro"/>
                <a:ea typeface="Crimson Pro"/>
                <a:cs typeface="Crimson Pro"/>
                <a:sym typeface="Crimson Pro"/>
              </a:rPr>
              <a:t>(mood: Int): Map&lt;Int, Int&gt;</a:t>
            </a:r>
          </a:p>
          <a:p>
            <a:pPr algn="l">
              <a:lnSpc>
                <a:spcPts val="3079"/>
              </a:lnSpc>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countEmotionForEachMonth</a:t>
            </a:r>
            <a:r>
              <a:rPr lang="en-US" sz="2199">
                <a:solidFill>
                  <a:srgbClr val="764737"/>
                </a:solidFill>
                <a:latin typeface="Crimson Pro"/>
                <a:ea typeface="Crimson Pro"/>
                <a:cs typeface="Crimson Pro"/>
                <a:sym typeface="Crimson Pro"/>
              </a:rPr>
              <a:t>(emotion: String): Map&lt;Int, Int&gt;</a:t>
            </a:r>
          </a:p>
          <a:p>
            <a:pPr algn="l">
              <a:lnSpc>
                <a:spcPts val="4733"/>
              </a:lnSpc>
            </a:pPr>
            <a:endParaRPr lang="en-US" sz="2199">
              <a:solidFill>
                <a:srgbClr val="764737"/>
              </a:solidFill>
              <a:latin typeface="Crimson Pro"/>
              <a:ea typeface="Crimson Pro"/>
              <a:cs typeface="Crimson Pro"/>
              <a:sym typeface="Crimson Pro"/>
            </a:endParaRPr>
          </a:p>
        </p:txBody>
      </p:sp>
      <p:sp>
        <p:nvSpPr>
          <p:cNvPr id="14" name="TextBox 14"/>
          <p:cNvSpPr txBox="1"/>
          <p:nvPr/>
        </p:nvSpPr>
        <p:spPr>
          <a:xfrm>
            <a:off x="16221287" y="4278246"/>
            <a:ext cx="1403628" cy="448310"/>
          </a:xfrm>
          <a:prstGeom prst="rect">
            <a:avLst/>
          </a:prstGeom>
        </p:spPr>
        <p:txBody>
          <a:bodyPr lIns="0" tIns="0" rIns="0" bIns="0" rtlCol="0" anchor="t">
            <a:spAutoFit/>
          </a:bodyPr>
          <a:lstStyle/>
          <a:p>
            <a:pPr algn="ctr">
              <a:lnSpc>
                <a:spcPts val="3639"/>
              </a:lnSpc>
            </a:pPr>
            <a:r>
              <a:rPr lang="en-US" sz="2599" b="1" u="sng">
                <a:solidFill>
                  <a:srgbClr val="764737"/>
                </a:solidFill>
                <a:latin typeface="Crimson Pro Bold"/>
                <a:ea typeface="Crimson Pro Bold"/>
                <a:cs typeface="Crimson Pro Bold"/>
                <a:sym typeface="Crimson Pro Bold"/>
              </a:rPr>
              <a:t>Graphs.kt</a:t>
            </a:r>
          </a:p>
        </p:txBody>
      </p:sp>
      <p:sp>
        <p:nvSpPr>
          <p:cNvPr id="15" name="TextBox 15"/>
          <p:cNvSpPr txBox="1"/>
          <p:nvPr/>
        </p:nvSpPr>
        <p:spPr>
          <a:xfrm>
            <a:off x="10718619" y="4595984"/>
            <a:ext cx="8600433" cy="1563370"/>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@Composable</a:t>
            </a:r>
          </a:p>
          <a:p>
            <a:pPr algn="l">
              <a:lnSpc>
                <a:spcPts val="3079"/>
              </a:lnSpc>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HorizontalBarChart</a:t>
            </a:r>
            <a:r>
              <a:rPr lang="en-US" sz="2199">
                <a:solidFill>
                  <a:srgbClr val="764737"/>
                </a:solidFill>
                <a:latin typeface="Crimson Pro"/>
                <a:ea typeface="Crimson Pro"/>
                <a:cs typeface="Crimson Pro"/>
                <a:sym typeface="Crimson Pro"/>
              </a:rPr>
              <a:t>(moods: List&lt;Float&gt;) {</a:t>
            </a:r>
          </a:p>
          <a:p>
            <a:pPr algn="l">
              <a:lnSpc>
                <a:spcPts val="3079"/>
              </a:lnSpc>
            </a:pPr>
            <a:r>
              <a:rPr lang="en-US" sz="2199">
                <a:solidFill>
                  <a:srgbClr val="764737"/>
                </a:solidFill>
                <a:latin typeface="Crimson Pro"/>
                <a:ea typeface="Crimson Pro"/>
                <a:cs typeface="Crimson Pro"/>
                <a:sym typeface="Crimson Pro"/>
              </a:rPr>
              <a:t>Box(modifier = Modifier .fillMaxWidth(fraction = value / maxValue)</a:t>
            </a:r>
          </a:p>
          <a:p>
            <a:pPr algn="l">
              <a:lnSpc>
                <a:spcPts val="3079"/>
              </a:lnSpc>
            </a:pPr>
            <a:r>
              <a:rPr lang="en-US" sz="2199">
                <a:solidFill>
                  <a:srgbClr val="764737"/>
                </a:solidFill>
                <a:latin typeface="Crimson Pro"/>
                <a:ea typeface="Crimson Pro"/>
                <a:cs typeface="Crimson Pro"/>
                <a:sym typeface="Crimson Pro"/>
              </a:rPr>
              <a:t>             .height(barHeight).background(color = CustomBarColor1))}</a:t>
            </a:r>
          </a:p>
        </p:txBody>
      </p:sp>
      <p:sp>
        <p:nvSpPr>
          <p:cNvPr id="16" name="TextBox 16"/>
          <p:cNvSpPr txBox="1"/>
          <p:nvPr/>
        </p:nvSpPr>
        <p:spPr>
          <a:xfrm>
            <a:off x="8193530" y="6102204"/>
            <a:ext cx="10094470" cy="2344420"/>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@Composable</a:t>
            </a:r>
          </a:p>
          <a:p>
            <a:pPr algn="l">
              <a:lnSpc>
                <a:spcPts val="3079"/>
              </a:lnSpc>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LineChart</a:t>
            </a:r>
            <a:r>
              <a:rPr lang="en-US" sz="2199">
                <a:solidFill>
                  <a:srgbClr val="764737"/>
                </a:solidFill>
                <a:latin typeface="Crimson Pro"/>
                <a:ea typeface="Crimson Pro"/>
                <a:cs typeface="Crimson Pro"/>
                <a:sym typeface="Crimson Pro"/>
              </a:rPr>
              <a:t>(emotionsData: List&lt;Float&gt;) {drawLine(color = CustomLineColor,</a:t>
            </a:r>
          </a:p>
          <a:p>
            <a:pPr algn="l">
              <a:lnSpc>
                <a:spcPts val="3079"/>
              </a:lnSpc>
            </a:pPr>
            <a:r>
              <a:rPr lang="en-US" sz="2199">
                <a:solidFill>
                  <a:srgbClr val="764737"/>
                </a:solidFill>
                <a:latin typeface="Crimson Pro"/>
                <a:ea typeface="Crimson Pro"/>
                <a:cs typeface="Crimson Pro"/>
                <a:sym typeface="Crimson Pro"/>
              </a:rPr>
              <a:t> start = androidx.compose.ui.geometry.Offset(...)</a:t>
            </a:r>
          </a:p>
          <a:p>
            <a:pPr algn="l">
              <a:lnSpc>
                <a:spcPts val="3079"/>
              </a:lnSpc>
            </a:pPr>
            <a:r>
              <a:rPr lang="en-US" sz="2199">
                <a:solidFill>
                  <a:srgbClr val="764737"/>
                </a:solidFill>
                <a:latin typeface="Crimson Pro"/>
                <a:ea typeface="Crimson Pro"/>
                <a:cs typeface="Crimson Pro"/>
                <a:sym typeface="Crimson Pro"/>
              </a:rPr>
              <a:t> end = androidx.compose.ui.geometry.Offset(...)</a:t>
            </a:r>
          </a:p>
          <a:p>
            <a:pPr algn="l">
              <a:lnSpc>
                <a:spcPts val="3079"/>
              </a:lnSpc>
            </a:pPr>
            <a:r>
              <a:rPr lang="en-US" sz="2199">
                <a:solidFill>
                  <a:srgbClr val="764737"/>
                </a:solidFill>
                <a:latin typeface="Crimson Pro"/>
                <a:ea typeface="Crimson Pro"/>
                <a:cs typeface="Crimson Pro"/>
                <a:sym typeface="Crimson Pro"/>
              </a:rPr>
              <a:t>drawCircle(color = CustomPointColor, center = androidx.compose.ui.geometry.Offset(...)</a:t>
            </a:r>
          </a:p>
          <a:p>
            <a:pPr algn="l">
              <a:lnSpc>
                <a:spcPts val="3079"/>
              </a:lnSpc>
            </a:pPr>
            <a:endParaRPr lang="en-US" sz="2199">
              <a:solidFill>
                <a:srgbClr val="764737"/>
              </a:solidFill>
              <a:latin typeface="Crimson Pro"/>
              <a:ea typeface="Crimson Pro"/>
              <a:cs typeface="Crimson Pro"/>
              <a:sym typeface="Crimson Pro"/>
            </a:endParaRPr>
          </a:p>
        </p:txBody>
      </p:sp>
      <p:sp>
        <p:nvSpPr>
          <p:cNvPr id="17" name="TextBox 17"/>
          <p:cNvSpPr txBox="1"/>
          <p:nvPr/>
        </p:nvSpPr>
        <p:spPr>
          <a:xfrm>
            <a:off x="8981122" y="8252777"/>
            <a:ext cx="8352234" cy="1953895"/>
          </a:xfrm>
          <a:prstGeom prst="rect">
            <a:avLst/>
          </a:prstGeom>
        </p:spPr>
        <p:txBody>
          <a:bodyPr lIns="0" tIns="0" rIns="0" bIns="0" rtlCol="0" anchor="t">
            <a:spAutoFit/>
          </a:bodyPr>
          <a:lstStyle/>
          <a:p>
            <a:pPr algn="l">
              <a:lnSpc>
                <a:spcPts val="3079"/>
              </a:lnSpc>
              <a:spcBef>
                <a:spcPct val="0"/>
              </a:spcBef>
            </a:pPr>
            <a:r>
              <a:rPr lang="en-US" sz="2199">
                <a:solidFill>
                  <a:srgbClr val="764737"/>
                </a:solidFill>
                <a:latin typeface="Crimson Pro"/>
                <a:ea typeface="Crimson Pro"/>
                <a:cs typeface="Crimson Pro"/>
                <a:sym typeface="Crimson Pro"/>
              </a:rPr>
              <a:t>@Composable</a:t>
            </a:r>
          </a:p>
          <a:p>
            <a:pPr algn="l">
              <a:lnSpc>
                <a:spcPts val="3079"/>
              </a:lnSpc>
              <a:spcBef>
                <a:spcPct val="0"/>
              </a:spcBef>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PieChart</a:t>
            </a:r>
            <a:r>
              <a:rPr lang="en-US" sz="2199">
                <a:solidFill>
                  <a:srgbClr val="764737"/>
                </a:solidFill>
                <a:latin typeface="Crimson Pro"/>
                <a:ea typeface="Crimson Pro"/>
                <a:cs typeface="Crimson Pro"/>
                <a:sym typeface="Crimson Pro"/>
              </a:rPr>
              <a:t>(modifier: Modifier = Modifier, emotionsCount: List&lt;Float&gt;) {</a:t>
            </a:r>
          </a:p>
          <a:p>
            <a:pPr algn="l">
              <a:lnSpc>
                <a:spcPts val="3079"/>
              </a:lnSpc>
              <a:spcBef>
                <a:spcPct val="0"/>
              </a:spcBef>
            </a:pPr>
            <a:r>
              <a:rPr lang="en-US" sz="2199">
                <a:solidFill>
                  <a:srgbClr val="764737"/>
                </a:solidFill>
                <a:latin typeface="Crimson Pro"/>
                <a:ea typeface="Crimson Pro"/>
                <a:cs typeface="Crimson Pro"/>
                <a:sym typeface="Crimson Pro"/>
              </a:rPr>
              <a:t>val total = emotionsCount.sum()</a:t>
            </a:r>
          </a:p>
          <a:p>
            <a:pPr algn="l">
              <a:lnSpc>
                <a:spcPts val="3079"/>
              </a:lnSpc>
              <a:spcBef>
                <a:spcPct val="0"/>
              </a:spcBef>
            </a:pPr>
            <a:r>
              <a:rPr lang="en-US" sz="2199">
                <a:solidFill>
                  <a:srgbClr val="764737"/>
                </a:solidFill>
                <a:latin typeface="Crimson Pro"/>
                <a:ea typeface="Crimson Pro"/>
                <a:cs typeface="Crimson Pro"/>
                <a:sym typeface="Crimson Pro"/>
              </a:rPr>
              <a:t> val slices = emotionsCount.map { it / total }</a:t>
            </a:r>
          </a:p>
          <a:p>
            <a:pPr algn="l">
              <a:lnSpc>
                <a:spcPts val="3079"/>
              </a:lnSpc>
              <a:spcBef>
                <a:spcPct val="0"/>
              </a:spcBef>
            </a:pPr>
            <a:r>
              <a:rPr lang="en-US" sz="2199">
                <a:solidFill>
                  <a:srgbClr val="764737"/>
                </a:solidFill>
                <a:latin typeface="Crimson Pro"/>
                <a:ea typeface="Crimson Pro"/>
                <a:cs typeface="Crimson Pro"/>
                <a:sym typeface="Crimson Pro"/>
              </a:rPr>
              <a:t> val angles = slices.map { it * 360f }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FCF2"/>
        </a:solidFill>
        <a:effectLst/>
      </p:bgPr>
    </p:bg>
    <p:spTree>
      <p:nvGrpSpPr>
        <p:cNvPr id="1" name=""/>
        <p:cNvGrpSpPr/>
        <p:nvPr/>
      </p:nvGrpSpPr>
      <p:grpSpPr>
        <a:xfrm>
          <a:off x="0" y="0"/>
          <a:ext cx="0" cy="0"/>
          <a:chOff x="0" y="0"/>
          <a:chExt cx="0" cy="0"/>
        </a:xfrm>
      </p:grpSpPr>
      <p:sp>
        <p:nvSpPr>
          <p:cNvPr id="2" name="Freeform 2"/>
          <p:cNvSpPr/>
          <p:nvPr/>
        </p:nvSpPr>
        <p:spPr>
          <a:xfrm rot="-636145">
            <a:off x="10667937" y="7886649"/>
            <a:ext cx="9301406" cy="4293331"/>
          </a:xfrm>
          <a:custGeom>
            <a:avLst/>
            <a:gdLst/>
            <a:ahLst/>
            <a:cxnLst/>
            <a:rect l="l" t="t" r="r" b="b"/>
            <a:pathLst>
              <a:path w="9301406" h="4293331">
                <a:moveTo>
                  <a:pt x="0" y="0"/>
                </a:moveTo>
                <a:lnTo>
                  <a:pt x="9301406" y="0"/>
                </a:lnTo>
                <a:lnTo>
                  <a:pt x="9301406" y="4293331"/>
                </a:lnTo>
                <a:lnTo>
                  <a:pt x="0" y="4293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a:off x="-1417302" y="5303455"/>
            <a:ext cx="8326598" cy="6035110"/>
          </a:xfrm>
          <a:custGeom>
            <a:avLst/>
            <a:gdLst/>
            <a:ahLst/>
            <a:cxnLst/>
            <a:rect l="l" t="t" r="r" b="b"/>
            <a:pathLst>
              <a:path w="8326598" h="6035110">
                <a:moveTo>
                  <a:pt x="0" y="0"/>
                </a:moveTo>
                <a:lnTo>
                  <a:pt x="8326598" y="0"/>
                </a:lnTo>
                <a:lnTo>
                  <a:pt x="8326598" y="6035110"/>
                </a:lnTo>
                <a:lnTo>
                  <a:pt x="0" y="6035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l-GR"/>
          </a:p>
        </p:txBody>
      </p:sp>
      <p:sp>
        <p:nvSpPr>
          <p:cNvPr id="4" name="Freeform 4"/>
          <p:cNvSpPr/>
          <p:nvPr/>
        </p:nvSpPr>
        <p:spPr>
          <a:xfrm>
            <a:off x="7341887" y="-2615269"/>
            <a:ext cx="4450404" cy="4114800"/>
          </a:xfrm>
          <a:custGeom>
            <a:avLst/>
            <a:gdLst/>
            <a:ahLst/>
            <a:cxnLst/>
            <a:rect l="l" t="t" r="r" b="b"/>
            <a:pathLst>
              <a:path w="4450404" h="4114800">
                <a:moveTo>
                  <a:pt x="0" y="0"/>
                </a:moveTo>
                <a:lnTo>
                  <a:pt x="4450404" y="0"/>
                </a:lnTo>
                <a:lnTo>
                  <a:pt x="445040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l-GR"/>
          </a:p>
        </p:txBody>
      </p:sp>
      <p:sp>
        <p:nvSpPr>
          <p:cNvPr id="5" name="Freeform 5"/>
          <p:cNvSpPr/>
          <p:nvPr/>
        </p:nvSpPr>
        <p:spPr>
          <a:xfrm>
            <a:off x="-1699067" y="-2615269"/>
            <a:ext cx="6461098" cy="5073573"/>
          </a:xfrm>
          <a:custGeom>
            <a:avLst/>
            <a:gdLst/>
            <a:ahLst/>
            <a:cxnLst/>
            <a:rect l="l" t="t" r="r" b="b"/>
            <a:pathLst>
              <a:path w="6461098" h="5073573">
                <a:moveTo>
                  <a:pt x="0" y="0"/>
                </a:moveTo>
                <a:lnTo>
                  <a:pt x="6461097" y="0"/>
                </a:lnTo>
                <a:lnTo>
                  <a:pt x="6461097" y="5073573"/>
                </a:lnTo>
                <a:lnTo>
                  <a:pt x="0" y="50735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l-GR"/>
          </a:p>
        </p:txBody>
      </p:sp>
      <p:sp>
        <p:nvSpPr>
          <p:cNvPr id="6" name="Freeform 6"/>
          <p:cNvSpPr/>
          <p:nvPr/>
        </p:nvSpPr>
        <p:spPr>
          <a:xfrm rot="9183411">
            <a:off x="13197971" y="-3122768"/>
            <a:ext cx="6039280" cy="5129798"/>
          </a:xfrm>
          <a:custGeom>
            <a:avLst/>
            <a:gdLst/>
            <a:ahLst/>
            <a:cxnLst/>
            <a:rect l="l" t="t" r="r" b="b"/>
            <a:pathLst>
              <a:path w="6039280" h="5129798">
                <a:moveTo>
                  <a:pt x="0" y="0"/>
                </a:moveTo>
                <a:lnTo>
                  <a:pt x="6039280" y="0"/>
                </a:lnTo>
                <a:lnTo>
                  <a:pt x="6039280" y="5129798"/>
                </a:lnTo>
                <a:lnTo>
                  <a:pt x="0" y="5129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7" name="TextBox 7"/>
          <p:cNvSpPr txBox="1"/>
          <p:nvPr/>
        </p:nvSpPr>
        <p:spPr>
          <a:xfrm>
            <a:off x="-322253" y="3849505"/>
            <a:ext cx="8149178" cy="1293995"/>
          </a:xfrm>
          <a:prstGeom prst="rect">
            <a:avLst/>
          </a:prstGeom>
        </p:spPr>
        <p:txBody>
          <a:bodyPr lIns="0" tIns="0" rIns="0" bIns="0" rtlCol="0" anchor="t">
            <a:spAutoFit/>
          </a:bodyPr>
          <a:lstStyle/>
          <a:p>
            <a:pPr algn="ctr">
              <a:lnSpc>
                <a:spcPts val="9450"/>
              </a:lnSpc>
            </a:pPr>
            <a:r>
              <a:rPr lang="en-US" sz="10053">
                <a:solidFill>
                  <a:srgbClr val="764737"/>
                </a:solidFill>
                <a:latin typeface="Cormorant Garamond"/>
                <a:ea typeface="Cormorant Garamond"/>
                <a:cs typeface="Cormorant Garamond"/>
                <a:sym typeface="Cormorant Garamond"/>
              </a:rPr>
              <a:t>BREATHING</a:t>
            </a:r>
          </a:p>
        </p:txBody>
      </p:sp>
      <p:sp>
        <p:nvSpPr>
          <p:cNvPr id="8" name="TextBox 8"/>
          <p:cNvSpPr txBox="1"/>
          <p:nvPr/>
        </p:nvSpPr>
        <p:spPr>
          <a:xfrm>
            <a:off x="8193494" y="1713427"/>
            <a:ext cx="9581828" cy="4649470"/>
          </a:xfrm>
          <a:prstGeom prst="rect">
            <a:avLst/>
          </a:prstGeom>
        </p:spPr>
        <p:txBody>
          <a:bodyPr lIns="0" tIns="0" rIns="0" bIns="0" rtlCol="0" anchor="t">
            <a:spAutoFit/>
          </a:bodyPr>
          <a:lstStyle/>
          <a:p>
            <a:pPr algn="ctr">
              <a:lnSpc>
                <a:spcPts val="5179"/>
              </a:lnSpc>
            </a:pPr>
            <a:r>
              <a:rPr lang="en-US" sz="3699">
                <a:solidFill>
                  <a:srgbClr val="764737"/>
                </a:solidFill>
                <a:latin typeface="Calibri (MS)"/>
                <a:ea typeface="Calibri (MS)"/>
                <a:cs typeface="Calibri (MS)"/>
                <a:sym typeface="Calibri (MS)"/>
              </a:rPr>
              <a:t>Ο χρήστης επιλέγει από το drop down menu το video background με την αντίστοιχη διάρκεια των ασκήσεων αναπνοής που θέλει να πραγματοποιήσει.</a:t>
            </a:r>
          </a:p>
          <a:p>
            <a:pPr algn="ctr">
              <a:lnSpc>
                <a:spcPts val="5179"/>
              </a:lnSpc>
            </a:pPr>
            <a:r>
              <a:rPr lang="en-US" sz="3699">
                <a:solidFill>
                  <a:srgbClr val="764737"/>
                </a:solidFill>
                <a:latin typeface="Calibri (MS)"/>
                <a:ea typeface="Calibri (MS)"/>
                <a:cs typeface="Calibri (MS)"/>
                <a:sym typeface="Calibri (MS)"/>
              </a:rPr>
              <a:t> Στην οθόνη εμφανίζεται  το video και ένα χρονόμετρο. Ο χρήστης έχει τη δυνατότητα να σταματήσει και να συνεχίσει τη διαδικασία</a:t>
            </a:r>
          </a:p>
        </p:txBody>
      </p:sp>
      <p:sp>
        <p:nvSpPr>
          <p:cNvPr id="9" name="TextBox 9"/>
          <p:cNvSpPr txBox="1"/>
          <p:nvPr/>
        </p:nvSpPr>
        <p:spPr>
          <a:xfrm>
            <a:off x="7341887" y="6734372"/>
            <a:ext cx="11667262" cy="2020570"/>
          </a:xfrm>
          <a:prstGeom prst="rect">
            <a:avLst/>
          </a:prstGeom>
        </p:spPr>
        <p:txBody>
          <a:bodyPr lIns="0" tIns="0" rIns="0" bIns="0" rtlCol="0" anchor="t">
            <a:spAutoFit/>
          </a:bodyPr>
          <a:lstStyle/>
          <a:p>
            <a:pPr algn="ctr">
              <a:lnSpc>
                <a:spcPts val="5179"/>
              </a:lnSpc>
            </a:pPr>
            <a:r>
              <a:rPr lang="en-US" sz="3699">
                <a:solidFill>
                  <a:srgbClr val="764737"/>
                </a:solidFill>
                <a:latin typeface="Calibri (MS)"/>
                <a:ea typeface="Calibri (MS)"/>
                <a:cs typeface="Calibri (MS)"/>
                <a:sym typeface="Calibri (MS)"/>
              </a:rPr>
              <a:t>Βασικά αρχεία: </a:t>
            </a:r>
          </a:p>
          <a:p>
            <a:pPr algn="ctr">
              <a:lnSpc>
                <a:spcPts val="5179"/>
              </a:lnSpc>
            </a:pPr>
            <a:r>
              <a:rPr lang="en-US" sz="3699">
                <a:solidFill>
                  <a:srgbClr val="764737"/>
                </a:solidFill>
                <a:latin typeface="Calibri (MS)"/>
                <a:ea typeface="Calibri (MS)"/>
                <a:cs typeface="Calibri (MS)"/>
                <a:sym typeface="Calibri (MS)"/>
              </a:rPr>
              <a:t>VideoPlayer.kt, </a:t>
            </a:r>
          </a:p>
          <a:p>
            <a:pPr algn="ctr">
              <a:lnSpc>
                <a:spcPts val="5179"/>
              </a:lnSpc>
            </a:pPr>
            <a:r>
              <a:rPr lang="en-US" sz="3699">
                <a:solidFill>
                  <a:srgbClr val="764737"/>
                </a:solidFill>
                <a:latin typeface="Calibri (MS)"/>
                <a:ea typeface="Calibri (MS)"/>
                <a:cs typeface="Calibri (MS)"/>
                <a:sym typeface="Calibri (MS)"/>
              </a:rPr>
              <a:t>τα αρχεία .mp4 στο φάκελο res/raw</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FCF2"/>
        </a:solidFill>
        <a:effectLst/>
      </p:bgPr>
    </p:bg>
    <p:spTree>
      <p:nvGrpSpPr>
        <p:cNvPr id="1" name=""/>
        <p:cNvGrpSpPr/>
        <p:nvPr/>
      </p:nvGrpSpPr>
      <p:grpSpPr>
        <a:xfrm>
          <a:off x="0" y="0"/>
          <a:ext cx="0" cy="0"/>
          <a:chOff x="0" y="0"/>
          <a:chExt cx="0" cy="0"/>
        </a:xfrm>
      </p:grpSpPr>
      <p:sp>
        <p:nvSpPr>
          <p:cNvPr id="2" name="Freeform 2"/>
          <p:cNvSpPr/>
          <p:nvPr/>
        </p:nvSpPr>
        <p:spPr>
          <a:xfrm rot="-4324992">
            <a:off x="13351103" y="6171589"/>
            <a:ext cx="9301406" cy="4293331"/>
          </a:xfrm>
          <a:custGeom>
            <a:avLst/>
            <a:gdLst/>
            <a:ahLst/>
            <a:cxnLst/>
            <a:rect l="l" t="t" r="r" b="b"/>
            <a:pathLst>
              <a:path w="9301406" h="4293331">
                <a:moveTo>
                  <a:pt x="0" y="0"/>
                </a:moveTo>
                <a:lnTo>
                  <a:pt x="9301406" y="0"/>
                </a:lnTo>
                <a:lnTo>
                  <a:pt x="9301406" y="4293331"/>
                </a:lnTo>
                <a:lnTo>
                  <a:pt x="0" y="4293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rot="1251757">
            <a:off x="-790486" y="8264926"/>
            <a:ext cx="3638371" cy="2637088"/>
          </a:xfrm>
          <a:custGeom>
            <a:avLst/>
            <a:gdLst/>
            <a:ahLst/>
            <a:cxnLst/>
            <a:rect l="l" t="t" r="r" b="b"/>
            <a:pathLst>
              <a:path w="3638371" h="2637088">
                <a:moveTo>
                  <a:pt x="0" y="0"/>
                </a:moveTo>
                <a:lnTo>
                  <a:pt x="3638372" y="0"/>
                </a:lnTo>
                <a:lnTo>
                  <a:pt x="3638372" y="2637088"/>
                </a:lnTo>
                <a:lnTo>
                  <a:pt x="0" y="26370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l-GR"/>
          </a:p>
        </p:txBody>
      </p:sp>
      <p:sp>
        <p:nvSpPr>
          <p:cNvPr id="4" name="Freeform 4"/>
          <p:cNvSpPr/>
          <p:nvPr/>
        </p:nvSpPr>
        <p:spPr>
          <a:xfrm>
            <a:off x="5566401" y="-2962950"/>
            <a:ext cx="4450404" cy="4114800"/>
          </a:xfrm>
          <a:custGeom>
            <a:avLst/>
            <a:gdLst/>
            <a:ahLst/>
            <a:cxnLst/>
            <a:rect l="l" t="t" r="r" b="b"/>
            <a:pathLst>
              <a:path w="4450404" h="4114800">
                <a:moveTo>
                  <a:pt x="0" y="0"/>
                </a:moveTo>
                <a:lnTo>
                  <a:pt x="4450404" y="0"/>
                </a:lnTo>
                <a:lnTo>
                  <a:pt x="445040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l-GR"/>
          </a:p>
        </p:txBody>
      </p:sp>
      <p:sp>
        <p:nvSpPr>
          <p:cNvPr id="5" name="Freeform 5"/>
          <p:cNvSpPr/>
          <p:nvPr/>
        </p:nvSpPr>
        <p:spPr>
          <a:xfrm>
            <a:off x="-1140786" y="-3241597"/>
            <a:ext cx="6461098" cy="5073573"/>
          </a:xfrm>
          <a:custGeom>
            <a:avLst/>
            <a:gdLst/>
            <a:ahLst/>
            <a:cxnLst/>
            <a:rect l="l" t="t" r="r" b="b"/>
            <a:pathLst>
              <a:path w="6461098" h="5073573">
                <a:moveTo>
                  <a:pt x="0" y="0"/>
                </a:moveTo>
                <a:lnTo>
                  <a:pt x="6461098" y="0"/>
                </a:lnTo>
                <a:lnTo>
                  <a:pt x="6461098" y="5073574"/>
                </a:lnTo>
                <a:lnTo>
                  <a:pt x="0" y="50735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l-GR"/>
          </a:p>
        </p:txBody>
      </p:sp>
      <p:sp>
        <p:nvSpPr>
          <p:cNvPr id="6" name="Freeform 6"/>
          <p:cNvSpPr/>
          <p:nvPr/>
        </p:nvSpPr>
        <p:spPr>
          <a:xfrm rot="10669089">
            <a:off x="13092824" y="-3099920"/>
            <a:ext cx="6039280" cy="5129798"/>
          </a:xfrm>
          <a:custGeom>
            <a:avLst/>
            <a:gdLst/>
            <a:ahLst/>
            <a:cxnLst/>
            <a:rect l="l" t="t" r="r" b="b"/>
            <a:pathLst>
              <a:path w="6039280" h="5129798">
                <a:moveTo>
                  <a:pt x="0" y="0"/>
                </a:moveTo>
                <a:lnTo>
                  <a:pt x="6039280" y="0"/>
                </a:lnTo>
                <a:lnTo>
                  <a:pt x="6039280" y="5129798"/>
                </a:lnTo>
                <a:lnTo>
                  <a:pt x="0" y="5129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7" name="TextBox 7"/>
          <p:cNvSpPr txBox="1"/>
          <p:nvPr/>
        </p:nvSpPr>
        <p:spPr>
          <a:xfrm>
            <a:off x="2376892" y="937896"/>
            <a:ext cx="13534216" cy="1978661"/>
          </a:xfrm>
          <a:prstGeom prst="rect">
            <a:avLst/>
          </a:prstGeom>
        </p:spPr>
        <p:txBody>
          <a:bodyPr lIns="0" tIns="0" rIns="0" bIns="0" rtlCol="0" anchor="t">
            <a:spAutoFit/>
          </a:bodyPr>
          <a:lstStyle/>
          <a:p>
            <a:pPr algn="ctr">
              <a:lnSpc>
                <a:spcPts val="7520"/>
              </a:lnSpc>
            </a:pPr>
            <a:r>
              <a:rPr lang="en-US" sz="8000">
                <a:solidFill>
                  <a:srgbClr val="764737"/>
                </a:solidFill>
                <a:latin typeface="Cormorant Garamond"/>
                <a:ea typeface="Cormorant Garamond"/>
                <a:cs typeface="Cormorant Garamond"/>
                <a:sym typeface="Cormorant Garamond"/>
              </a:rPr>
              <a:t>BREATHING : CODE SNIPPET</a:t>
            </a:r>
          </a:p>
          <a:p>
            <a:pPr algn="ctr">
              <a:lnSpc>
                <a:spcPts val="7520"/>
              </a:lnSpc>
            </a:pPr>
            <a:endParaRPr lang="en-US" sz="8000">
              <a:solidFill>
                <a:srgbClr val="764737"/>
              </a:solidFill>
              <a:latin typeface="Cormorant Garamond"/>
              <a:ea typeface="Cormorant Garamond"/>
              <a:cs typeface="Cormorant Garamond"/>
              <a:sym typeface="Cormorant Garamond"/>
            </a:endParaRPr>
          </a:p>
        </p:txBody>
      </p:sp>
      <p:sp>
        <p:nvSpPr>
          <p:cNvPr id="8" name="TextBox 8"/>
          <p:cNvSpPr txBox="1"/>
          <p:nvPr/>
        </p:nvSpPr>
        <p:spPr>
          <a:xfrm>
            <a:off x="15072929" y="1880724"/>
            <a:ext cx="2224471" cy="423577"/>
          </a:xfrm>
          <a:prstGeom prst="rect">
            <a:avLst/>
          </a:prstGeom>
        </p:spPr>
        <p:txBody>
          <a:bodyPr wrap="square" lIns="0" tIns="0" rIns="0" bIns="0" rtlCol="0" anchor="t">
            <a:spAutoFit/>
          </a:bodyPr>
          <a:lstStyle/>
          <a:p>
            <a:pPr algn="ctr">
              <a:lnSpc>
                <a:spcPts val="3639"/>
              </a:lnSpc>
            </a:pPr>
            <a:r>
              <a:rPr lang="en-US" sz="2599" b="1" u="sng" dirty="0" err="1">
                <a:solidFill>
                  <a:srgbClr val="764737"/>
                </a:solidFill>
                <a:latin typeface="Crimson Pro Bold"/>
                <a:ea typeface="Crimson Pro Bold"/>
                <a:cs typeface="Crimson Pro Bold"/>
                <a:sym typeface="Crimson Pro Bold"/>
              </a:rPr>
              <a:t>VideoPlayer.kt</a:t>
            </a:r>
            <a:endParaRPr lang="en-US" sz="2599" b="1" u="sng" dirty="0">
              <a:solidFill>
                <a:srgbClr val="764737"/>
              </a:solidFill>
              <a:latin typeface="Crimson Pro Bold"/>
              <a:ea typeface="Crimson Pro Bold"/>
              <a:cs typeface="Crimson Pro Bold"/>
              <a:sym typeface="Crimson Pro Bold"/>
            </a:endParaRPr>
          </a:p>
        </p:txBody>
      </p:sp>
      <p:sp>
        <p:nvSpPr>
          <p:cNvPr id="9" name="TextBox 9"/>
          <p:cNvSpPr txBox="1"/>
          <p:nvPr/>
        </p:nvSpPr>
        <p:spPr>
          <a:xfrm>
            <a:off x="322948" y="1774827"/>
            <a:ext cx="13247871" cy="9177899"/>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data class </a:t>
            </a:r>
            <a:r>
              <a:rPr lang="en-US" sz="2199" b="1">
                <a:solidFill>
                  <a:srgbClr val="764737"/>
                </a:solidFill>
                <a:latin typeface="Crimson Pro Bold"/>
                <a:ea typeface="Crimson Pro Bold"/>
                <a:cs typeface="Crimson Pro Bold"/>
                <a:sym typeface="Crimson Pro Bold"/>
              </a:rPr>
              <a:t>VideoCategory</a:t>
            </a:r>
            <a:r>
              <a:rPr lang="en-US" sz="2199">
                <a:solidFill>
                  <a:srgbClr val="764737"/>
                </a:solidFill>
                <a:latin typeface="Crimson Pro"/>
                <a:ea typeface="Crimson Pro"/>
                <a:cs typeface="Crimson Pro"/>
                <a:sym typeface="Crimson Pro"/>
              </a:rPr>
              <a:t>(val name: String, val videoResId: Int, val duration: Int)</a:t>
            </a:r>
          </a:p>
          <a:p>
            <a:pPr algn="l">
              <a:lnSpc>
                <a:spcPts val="3079"/>
              </a:lnSpc>
            </a:pPr>
            <a:r>
              <a:rPr lang="en-US" sz="2199">
                <a:solidFill>
                  <a:srgbClr val="764737"/>
                </a:solidFill>
                <a:latin typeface="Crimson Pro"/>
                <a:ea typeface="Crimson Pro"/>
                <a:cs typeface="Crimson Pro"/>
                <a:sym typeface="Crimson Pro"/>
              </a:rPr>
              <a:t>val videoCategories = listOf(</a:t>
            </a:r>
          </a:p>
          <a:p>
            <a:pPr algn="l">
              <a:lnSpc>
                <a:spcPts val="3079"/>
              </a:lnSpc>
            </a:pPr>
            <a:r>
              <a:rPr lang="en-US" sz="2199">
                <a:solidFill>
                  <a:srgbClr val="764737"/>
                </a:solidFill>
                <a:latin typeface="Crimson Pro"/>
                <a:ea typeface="Crimson Pro"/>
                <a:cs typeface="Crimson Pro"/>
                <a:sym typeface="Crimson Pro"/>
              </a:rPr>
              <a:t>    VideoCategory("Minimalist - 1 min", R.raw.video1, 60),</a:t>
            </a:r>
          </a:p>
          <a:p>
            <a:pPr algn="l">
              <a:lnSpc>
                <a:spcPts val="3079"/>
              </a:lnSpc>
            </a:pPr>
            <a:r>
              <a:rPr lang="en-US" sz="2199">
                <a:solidFill>
                  <a:srgbClr val="764737"/>
                </a:solidFill>
                <a:latin typeface="Crimson Pro"/>
                <a:ea typeface="Crimson Pro"/>
                <a:cs typeface="Crimson Pro"/>
                <a:sym typeface="Crimson Pro"/>
              </a:rPr>
              <a:t>    VideoCategory("Sea - 2 min", R.raw.video2, 120),</a:t>
            </a:r>
          </a:p>
          <a:p>
            <a:pPr algn="l">
              <a:lnSpc>
                <a:spcPts val="3079"/>
              </a:lnSpc>
            </a:pPr>
            <a:r>
              <a:rPr lang="en-US" sz="2199">
                <a:solidFill>
                  <a:srgbClr val="764737"/>
                </a:solidFill>
                <a:latin typeface="Crimson Pro"/>
                <a:ea typeface="Crimson Pro"/>
                <a:cs typeface="Crimson Pro"/>
                <a:sym typeface="Crimson Pro"/>
              </a:rPr>
              <a:t>    VideoCategory("Sunset - 3 min", R.raw.video3, 180),</a:t>
            </a:r>
          </a:p>
          <a:p>
            <a:pPr algn="l">
              <a:lnSpc>
                <a:spcPts val="3079"/>
              </a:lnSpc>
            </a:pPr>
            <a:r>
              <a:rPr lang="en-US" sz="2199">
                <a:solidFill>
                  <a:srgbClr val="764737"/>
                </a:solidFill>
                <a:latin typeface="Crimson Pro"/>
                <a:ea typeface="Crimson Pro"/>
                <a:cs typeface="Crimson Pro"/>
                <a:sym typeface="Crimson Pro"/>
              </a:rPr>
              <a:t>    VideoCategory("Soft - 4 min", R.raw.video4, 240),</a:t>
            </a:r>
          </a:p>
          <a:p>
            <a:pPr algn="l">
              <a:lnSpc>
                <a:spcPts val="3079"/>
              </a:lnSpc>
            </a:pPr>
            <a:r>
              <a:rPr lang="en-US" sz="2199">
                <a:solidFill>
                  <a:srgbClr val="764737"/>
                </a:solidFill>
                <a:latin typeface="Crimson Pro"/>
                <a:ea typeface="Crimson Pro"/>
                <a:cs typeface="Crimson Pro"/>
                <a:sym typeface="Crimson Pro"/>
              </a:rPr>
              <a:t>    VideoCategory("Sky - 5 min", R.raw.video5, 300))</a:t>
            </a:r>
          </a:p>
          <a:p>
            <a:pPr algn="l">
              <a:lnSpc>
                <a:spcPts val="3079"/>
              </a:lnSpc>
            </a:pPr>
            <a:endParaRPr lang="en-US" sz="2199">
              <a:solidFill>
                <a:srgbClr val="764737"/>
              </a:solidFill>
              <a:latin typeface="Crimson Pro"/>
              <a:ea typeface="Crimson Pro"/>
              <a:cs typeface="Crimson Pro"/>
              <a:sym typeface="Crimson Pro"/>
            </a:endParaRPr>
          </a:p>
          <a:p>
            <a:pPr algn="l">
              <a:lnSpc>
                <a:spcPts val="3079"/>
              </a:lnSpc>
            </a:pPr>
            <a:r>
              <a:rPr lang="en-US" sz="2199">
                <a:solidFill>
                  <a:srgbClr val="764737"/>
                </a:solidFill>
                <a:latin typeface="Crimson Pro"/>
                <a:ea typeface="Crimson Pro"/>
                <a:cs typeface="Crimson Pro"/>
                <a:sym typeface="Crimson Pro"/>
              </a:rPr>
              <a:t>@Composable</a:t>
            </a:r>
          </a:p>
          <a:p>
            <a:pPr algn="l">
              <a:lnSpc>
                <a:spcPts val="3079"/>
              </a:lnSpc>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VideoScreen</a:t>
            </a:r>
            <a:r>
              <a:rPr lang="en-US" sz="2199">
                <a:solidFill>
                  <a:srgbClr val="764737"/>
                </a:solidFill>
                <a:latin typeface="Crimson Pro"/>
                <a:ea typeface="Crimson Pro"/>
                <a:cs typeface="Crimson Pro"/>
                <a:sym typeface="Crimson Pro"/>
              </a:rPr>
              <a:t>() {</a:t>
            </a:r>
          </a:p>
          <a:p>
            <a:pPr algn="l">
              <a:lnSpc>
                <a:spcPts val="3079"/>
              </a:lnSpc>
            </a:pPr>
            <a:r>
              <a:rPr lang="en-US" sz="2199">
                <a:solidFill>
                  <a:srgbClr val="764737"/>
                </a:solidFill>
                <a:latin typeface="Crimson Pro"/>
                <a:ea typeface="Crimson Pro"/>
                <a:cs typeface="Crimson Pro"/>
                <a:sym typeface="Crimson Pro"/>
              </a:rPr>
              <a:t>    var selectedVideoCategory by remember { mutableStateOf(videoCategories[0]) } </a:t>
            </a:r>
          </a:p>
          <a:p>
            <a:pPr algn="l">
              <a:lnSpc>
                <a:spcPts val="3079"/>
              </a:lnSpc>
            </a:pPr>
            <a:r>
              <a:rPr lang="en-US" sz="2199">
                <a:solidFill>
                  <a:srgbClr val="764737"/>
                </a:solidFill>
                <a:latin typeface="Crimson Pro"/>
                <a:ea typeface="Crimson Pro"/>
                <a:cs typeface="Crimson Pro"/>
                <a:sym typeface="Crimson Pro"/>
              </a:rPr>
              <a:t>    var isPlaying by remember { mutableStateOf(false) }</a:t>
            </a:r>
          </a:p>
          <a:p>
            <a:pPr algn="l">
              <a:lnSpc>
                <a:spcPts val="3079"/>
              </a:lnSpc>
            </a:pPr>
            <a:r>
              <a:rPr lang="en-US" sz="2199">
                <a:solidFill>
                  <a:srgbClr val="764737"/>
                </a:solidFill>
                <a:latin typeface="Crimson Pro"/>
                <a:ea typeface="Crimson Pro"/>
                <a:cs typeface="Crimson Pro"/>
                <a:sym typeface="Crimson Pro"/>
              </a:rPr>
              <a:t>    var timeRemains by remember { mutableStateOf(selectedVideoCategory.duration) }</a:t>
            </a:r>
          </a:p>
          <a:p>
            <a:pPr algn="l">
              <a:lnSpc>
                <a:spcPts val="3079"/>
              </a:lnSpc>
            </a:pPr>
            <a:r>
              <a:rPr lang="en-US" sz="2199">
                <a:solidFill>
                  <a:srgbClr val="764737"/>
                </a:solidFill>
                <a:latin typeface="Crimson Pro"/>
                <a:ea typeface="Crimson Pro"/>
                <a:cs typeface="Crimson Pro"/>
                <a:sym typeface="Crimson Pro"/>
              </a:rPr>
              <a:t>    var phaseIndex by remember { mutableStateOf(0) } </a:t>
            </a:r>
          </a:p>
          <a:p>
            <a:pPr algn="l">
              <a:lnSpc>
                <a:spcPts val="3079"/>
              </a:lnSpc>
            </a:pPr>
            <a:endParaRPr lang="en-US" sz="2199">
              <a:solidFill>
                <a:srgbClr val="764737"/>
              </a:solidFill>
              <a:latin typeface="Crimson Pro"/>
              <a:ea typeface="Crimson Pro"/>
              <a:cs typeface="Crimson Pro"/>
              <a:sym typeface="Crimson Pro"/>
            </a:endParaRPr>
          </a:p>
          <a:p>
            <a:pPr algn="l">
              <a:lnSpc>
                <a:spcPts val="3079"/>
              </a:lnSpc>
            </a:pPr>
            <a:r>
              <a:rPr lang="en-US" sz="2199">
                <a:solidFill>
                  <a:srgbClr val="764737"/>
                </a:solidFill>
                <a:latin typeface="Crimson Pro"/>
                <a:ea typeface="Crimson Pro"/>
                <a:cs typeface="Crimson Pro"/>
                <a:sym typeface="Crimson Pro"/>
              </a:rPr>
              <a:t>@Composable</a:t>
            </a:r>
          </a:p>
          <a:p>
            <a:pPr algn="l">
              <a:lnSpc>
                <a:spcPts val="3079"/>
              </a:lnSpc>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DropDownVideoCategories</a:t>
            </a:r>
            <a:r>
              <a:rPr lang="en-US" sz="2199">
                <a:solidFill>
                  <a:srgbClr val="764737"/>
                </a:solidFill>
                <a:latin typeface="Crimson Pro"/>
                <a:ea typeface="Crimson Pro"/>
                <a:cs typeface="Crimson Pro"/>
                <a:sym typeface="Crimson Pro"/>
              </a:rPr>
              <a:t>(selectedCategory: VideoCategory, onCategorySelected:</a:t>
            </a:r>
          </a:p>
          <a:p>
            <a:pPr algn="l">
              <a:lnSpc>
                <a:spcPts val="3079"/>
              </a:lnSpc>
            </a:pPr>
            <a:r>
              <a:rPr lang="en-US" sz="2199">
                <a:solidFill>
                  <a:srgbClr val="764737"/>
                </a:solidFill>
                <a:latin typeface="Crimson Pro"/>
                <a:ea typeface="Crimson Pro"/>
                <a:cs typeface="Crimson Pro"/>
                <a:sym typeface="Crimson Pro"/>
              </a:rPr>
              <a:t> (VideoCategory) -&gt; Unit)</a:t>
            </a:r>
          </a:p>
          <a:p>
            <a:pPr algn="l">
              <a:lnSpc>
                <a:spcPts val="3079"/>
              </a:lnSpc>
            </a:pPr>
            <a:endParaRPr lang="en-US" sz="2199">
              <a:solidFill>
                <a:srgbClr val="764737"/>
              </a:solidFill>
              <a:latin typeface="Crimson Pro"/>
              <a:ea typeface="Crimson Pro"/>
              <a:cs typeface="Crimson Pro"/>
              <a:sym typeface="Crimson Pro"/>
            </a:endParaRPr>
          </a:p>
          <a:p>
            <a:pPr algn="l">
              <a:lnSpc>
                <a:spcPts val="3079"/>
              </a:lnSpc>
            </a:pPr>
            <a:r>
              <a:rPr lang="en-US" sz="2199">
                <a:solidFill>
                  <a:srgbClr val="764737"/>
                </a:solidFill>
                <a:latin typeface="Crimson Pro"/>
                <a:ea typeface="Crimson Pro"/>
                <a:cs typeface="Crimson Pro"/>
                <a:sym typeface="Crimson Pro"/>
              </a:rPr>
              <a:t>@Composable</a:t>
            </a:r>
          </a:p>
          <a:p>
            <a:pPr algn="l">
              <a:lnSpc>
                <a:spcPts val="3079"/>
              </a:lnSpc>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LocalVideoPlayer</a:t>
            </a:r>
            <a:r>
              <a:rPr lang="en-US" sz="2199">
                <a:solidFill>
                  <a:srgbClr val="764737"/>
                </a:solidFill>
                <a:latin typeface="Crimson Pro"/>
                <a:ea typeface="Crimson Pro"/>
                <a:cs typeface="Crimson Pro"/>
                <a:sym typeface="Crimson Pro"/>
              </a:rPr>
              <a:t>(videoResId: Int, isPlaying: Boolean)</a:t>
            </a:r>
          </a:p>
          <a:p>
            <a:pPr algn="l">
              <a:lnSpc>
                <a:spcPts val="3079"/>
              </a:lnSpc>
            </a:pPr>
            <a:endParaRPr lang="en-US" sz="2199">
              <a:solidFill>
                <a:srgbClr val="764737"/>
              </a:solidFill>
              <a:latin typeface="Crimson Pro"/>
              <a:ea typeface="Crimson Pro"/>
              <a:cs typeface="Crimson Pro"/>
              <a:sym typeface="Crimson Pro"/>
            </a:endParaRPr>
          </a:p>
          <a:p>
            <a:pPr algn="l">
              <a:lnSpc>
                <a:spcPts val="4733"/>
              </a:lnSpc>
            </a:pPr>
            <a:endParaRPr lang="en-US" sz="2199">
              <a:solidFill>
                <a:srgbClr val="764737"/>
              </a:solidFill>
              <a:latin typeface="Crimson Pro"/>
              <a:ea typeface="Crimson Pro"/>
              <a:cs typeface="Crimson Pro"/>
              <a:sym typeface="Crimson Pro"/>
            </a:endParaRPr>
          </a:p>
        </p:txBody>
      </p:sp>
      <p:sp>
        <p:nvSpPr>
          <p:cNvPr id="10" name="TextBox 10"/>
          <p:cNvSpPr txBox="1"/>
          <p:nvPr/>
        </p:nvSpPr>
        <p:spPr>
          <a:xfrm>
            <a:off x="9882209" y="1880724"/>
            <a:ext cx="12460509" cy="4297045"/>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@Composable</a:t>
            </a:r>
          </a:p>
          <a:p>
            <a:pPr algn="l">
              <a:lnSpc>
                <a:spcPts val="3079"/>
              </a:lnSpc>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CountdownTimer</a:t>
            </a:r>
            <a:r>
              <a:rPr lang="en-US" sz="2199">
                <a:solidFill>
                  <a:srgbClr val="764737"/>
                </a:solidFill>
                <a:latin typeface="Crimson Pro"/>
                <a:ea typeface="Crimson Pro"/>
                <a:cs typeface="Crimson Pro"/>
                <a:sym typeface="Crimson Pro"/>
              </a:rPr>
              <a:t>(</a:t>
            </a:r>
          </a:p>
          <a:p>
            <a:pPr algn="l">
              <a:lnSpc>
                <a:spcPts val="3079"/>
              </a:lnSpc>
            </a:pPr>
            <a:r>
              <a:rPr lang="en-US" sz="2199">
                <a:solidFill>
                  <a:srgbClr val="764737"/>
                </a:solidFill>
                <a:latin typeface="Crimson Pro"/>
                <a:ea typeface="Crimson Pro"/>
                <a:cs typeface="Crimson Pro"/>
                <a:sym typeface="Crimson Pro"/>
              </a:rPr>
              <a:t>    duration: Int,</a:t>
            </a:r>
          </a:p>
          <a:p>
            <a:pPr algn="l">
              <a:lnSpc>
                <a:spcPts val="3079"/>
              </a:lnSpc>
            </a:pPr>
            <a:r>
              <a:rPr lang="en-US" sz="2199">
                <a:solidFill>
                  <a:srgbClr val="764737"/>
                </a:solidFill>
                <a:latin typeface="Crimson Pro"/>
                <a:ea typeface="Crimson Pro"/>
                <a:cs typeface="Crimson Pro"/>
                <a:sym typeface="Crimson Pro"/>
              </a:rPr>
              <a:t>    isPlaying: Boolean,</a:t>
            </a:r>
          </a:p>
          <a:p>
            <a:pPr algn="l">
              <a:lnSpc>
                <a:spcPts val="3079"/>
              </a:lnSpc>
            </a:pPr>
            <a:r>
              <a:rPr lang="en-US" sz="2199">
                <a:solidFill>
                  <a:srgbClr val="764737"/>
                </a:solidFill>
                <a:latin typeface="Crimson Pro"/>
                <a:ea typeface="Crimson Pro"/>
                <a:cs typeface="Crimson Pro"/>
                <a:sym typeface="Crimson Pro"/>
              </a:rPr>
              <a:t>    phaseIndex: Int,</a:t>
            </a:r>
          </a:p>
          <a:p>
            <a:pPr algn="l">
              <a:lnSpc>
                <a:spcPts val="3079"/>
              </a:lnSpc>
            </a:pPr>
            <a:r>
              <a:rPr lang="en-US" sz="2199">
                <a:solidFill>
                  <a:srgbClr val="764737"/>
                </a:solidFill>
                <a:latin typeface="Crimson Pro"/>
                <a:ea typeface="Crimson Pro"/>
                <a:cs typeface="Crimson Pro"/>
                <a:sym typeface="Crimson Pro"/>
              </a:rPr>
              <a:t>    onPlayPause: (Boolean,Int) -&gt; Unit,</a:t>
            </a:r>
          </a:p>
          <a:p>
            <a:pPr algn="l">
              <a:lnSpc>
                <a:spcPts val="3079"/>
              </a:lnSpc>
            </a:pPr>
            <a:r>
              <a:rPr lang="en-US" sz="2199">
                <a:solidFill>
                  <a:srgbClr val="764737"/>
                </a:solidFill>
                <a:latin typeface="Crimson Pro"/>
                <a:ea typeface="Crimson Pro"/>
                <a:cs typeface="Crimson Pro"/>
                <a:sym typeface="Crimson Pro"/>
              </a:rPr>
              <a:t>    onVideoPlay: (Boolean) -&gt; Unit )</a:t>
            </a:r>
          </a:p>
          <a:p>
            <a:pPr algn="l">
              <a:lnSpc>
                <a:spcPts val="3079"/>
              </a:lnSpc>
            </a:pPr>
            <a:endParaRPr lang="en-US" sz="2199">
              <a:solidFill>
                <a:srgbClr val="764737"/>
              </a:solidFill>
              <a:latin typeface="Crimson Pro"/>
              <a:ea typeface="Crimson Pro"/>
              <a:cs typeface="Crimson Pro"/>
              <a:sym typeface="Crimson Pro"/>
            </a:endParaRPr>
          </a:p>
          <a:p>
            <a:pPr algn="l">
              <a:lnSpc>
                <a:spcPts val="3079"/>
              </a:lnSpc>
            </a:pPr>
            <a:r>
              <a:rPr lang="en-US" sz="2199">
                <a:solidFill>
                  <a:srgbClr val="764737"/>
                </a:solidFill>
                <a:latin typeface="Crimson Pro"/>
                <a:ea typeface="Crimson Pro"/>
                <a:cs typeface="Crimson Pro"/>
                <a:sym typeface="Crimson Pro"/>
              </a:rPr>
              <a:t> LaunchedEffect(duration)   </a:t>
            </a:r>
          </a:p>
          <a:p>
            <a:pPr algn="l">
              <a:lnSpc>
                <a:spcPts val="3079"/>
              </a:lnSpc>
            </a:pPr>
            <a:r>
              <a:rPr lang="en-US" sz="2199">
                <a:solidFill>
                  <a:srgbClr val="764737"/>
                </a:solidFill>
                <a:latin typeface="Crimson Pro"/>
                <a:ea typeface="Crimson Pro"/>
                <a:cs typeface="Crimson Pro"/>
                <a:sym typeface="Crimson Pro"/>
              </a:rPr>
              <a:t> LaunchedEffect(timerAction)   </a:t>
            </a:r>
          </a:p>
          <a:p>
            <a:pPr algn="l">
              <a:lnSpc>
                <a:spcPts val="3079"/>
              </a:lnSpc>
            </a:pPr>
            <a:endParaRPr lang="en-US" sz="2199">
              <a:solidFill>
                <a:srgbClr val="764737"/>
              </a:solidFill>
              <a:latin typeface="Crimson Pro"/>
              <a:ea typeface="Crimson Pro"/>
              <a:cs typeface="Crimson Pro"/>
              <a:sym typeface="Crimson Pro"/>
            </a:endParaRPr>
          </a:p>
        </p:txBody>
      </p:sp>
      <p:sp>
        <p:nvSpPr>
          <p:cNvPr id="11" name="TextBox 11"/>
          <p:cNvSpPr txBox="1"/>
          <p:nvPr/>
        </p:nvSpPr>
        <p:spPr>
          <a:xfrm>
            <a:off x="10016805" y="6085159"/>
            <a:ext cx="9794881" cy="3906520"/>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Button(onClick = {</a:t>
            </a:r>
          </a:p>
          <a:p>
            <a:pPr algn="l">
              <a:lnSpc>
                <a:spcPts val="3079"/>
              </a:lnSpc>
            </a:pPr>
            <a:r>
              <a:rPr lang="en-US" sz="2199">
                <a:solidFill>
                  <a:srgbClr val="764737"/>
                </a:solidFill>
                <a:latin typeface="Crimson Pro"/>
                <a:ea typeface="Crimson Pro"/>
                <a:cs typeface="Crimson Pro"/>
                <a:sym typeface="Crimson Pro"/>
              </a:rPr>
              <a:t>            val newPlayingState = !isPlaying </a:t>
            </a:r>
          </a:p>
          <a:p>
            <a:pPr algn="l">
              <a:lnSpc>
                <a:spcPts val="3079"/>
              </a:lnSpc>
            </a:pPr>
            <a:r>
              <a:rPr lang="en-US" sz="2199">
                <a:solidFill>
                  <a:srgbClr val="764737"/>
                </a:solidFill>
                <a:latin typeface="Crimson Pro"/>
                <a:ea typeface="Crimson Pro"/>
                <a:cs typeface="Crimson Pro"/>
                <a:sym typeface="Crimson Pro"/>
              </a:rPr>
              <a:t>            if (timeRemains &lt;= 0) { </a:t>
            </a:r>
          </a:p>
          <a:p>
            <a:pPr algn="l">
              <a:lnSpc>
                <a:spcPts val="3079"/>
              </a:lnSpc>
            </a:pPr>
            <a:r>
              <a:rPr lang="en-US" sz="2199">
                <a:solidFill>
                  <a:srgbClr val="764737"/>
                </a:solidFill>
                <a:latin typeface="Crimson Pro"/>
                <a:ea typeface="Crimson Pro"/>
                <a:cs typeface="Crimson Pro"/>
                <a:sym typeface="Crimson Pro"/>
              </a:rPr>
              <a:t>                timeRemains = duration </a:t>
            </a:r>
          </a:p>
          <a:p>
            <a:pPr algn="l">
              <a:lnSpc>
                <a:spcPts val="3079"/>
              </a:lnSpc>
            </a:pPr>
            <a:r>
              <a:rPr lang="en-US" sz="2199">
                <a:solidFill>
                  <a:srgbClr val="764737"/>
                </a:solidFill>
                <a:latin typeface="Crimson Pro"/>
                <a:ea typeface="Crimson Pro"/>
                <a:cs typeface="Crimson Pro"/>
                <a:sym typeface="Crimson Pro"/>
              </a:rPr>
              <a:t>                currentPhaseIndex = 0 </a:t>
            </a:r>
          </a:p>
          <a:p>
            <a:pPr algn="l">
              <a:lnSpc>
                <a:spcPts val="3079"/>
              </a:lnSpc>
            </a:pPr>
            <a:r>
              <a:rPr lang="en-US" sz="2199">
                <a:solidFill>
                  <a:srgbClr val="764737"/>
                </a:solidFill>
                <a:latin typeface="Crimson Pro"/>
                <a:ea typeface="Crimson Pro"/>
                <a:cs typeface="Crimson Pro"/>
                <a:sym typeface="Crimson Pro"/>
              </a:rPr>
              <a:t>                currentPhase = phases[currentPhaseIndex].first}</a:t>
            </a:r>
          </a:p>
          <a:p>
            <a:pPr algn="l">
              <a:lnSpc>
                <a:spcPts val="3079"/>
              </a:lnSpc>
            </a:pPr>
            <a:r>
              <a:rPr lang="en-US" sz="2199">
                <a:solidFill>
                  <a:srgbClr val="764737"/>
                </a:solidFill>
                <a:latin typeface="Crimson Pro"/>
                <a:ea typeface="Crimson Pro"/>
                <a:cs typeface="Crimson Pro"/>
                <a:sym typeface="Crimson Pro"/>
              </a:rPr>
              <a:t>            timerAction = newPlayingState </a:t>
            </a:r>
          </a:p>
          <a:p>
            <a:pPr algn="l">
              <a:lnSpc>
                <a:spcPts val="3079"/>
              </a:lnSpc>
            </a:pPr>
            <a:r>
              <a:rPr lang="en-US" sz="2199">
                <a:solidFill>
                  <a:srgbClr val="764737"/>
                </a:solidFill>
                <a:latin typeface="Crimson Pro"/>
                <a:ea typeface="Crimson Pro"/>
                <a:cs typeface="Crimson Pro"/>
                <a:sym typeface="Crimson Pro"/>
              </a:rPr>
              <a:t>            onPlayPause(newPlayingState, currentPhaseIndex)}) { </a:t>
            </a:r>
          </a:p>
          <a:p>
            <a:pPr algn="l">
              <a:lnSpc>
                <a:spcPts val="3079"/>
              </a:lnSpc>
            </a:pPr>
            <a:r>
              <a:rPr lang="en-US" sz="2199">
                <a:solidFill>
                  <a:srgbClr val="764737"/>
                </a:solidFill>
                <a:latin typeface="Crimson Pro"/>
                <a:ea typeface="Crimson Pro"/>
                <a:cs typeface="Crimson Pro"/>
                <a:sym typeface="Crimson Pro"/>
              </a:rPr>
              <a:t>            Text(if (isPlaying) "Pause" else "Play") }</a:t>
            </a:r>
          </a:p>
          <a:p>
            <a:pPr algn="l">
              <a:lnSpc>
                <a:spcPts val="3079"/>
              </a:lnSpc>
            </a:pPr>
            <a:endParaRPr lang="en-US" sz="2199">
              <a:solidFill>
                <a:srgbClr val="764737"/>
              </a:solidFill>
              <a:latin typeface="Crimson Pro"/>
              <a:ea typeface="Crimson Pro"/>
              <a:cs typeface="Crimson Pro"/>
              <a:sym typeface="Crimson Pr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FCF2"/>
        </a:solidFill>
        <a:effectLst/>
      </p:bgPr>
    </p:bg>
    <p:spTree>
      <p:nvGrpSpPr>
        <p:cNvPr id="1" name=""/>
        <p:cNvGrpSpPr/>
        <p:nvPr/>
      </p:nvGrpSpPr>
      <p:grpSpPr>
        <a:xfrm>
          <a:off x="0" y="0"/>
          <a:ext cx="0" cy="0"/>
          <a:chOff x="0" y="0"/>
          <a:chExt cx="0" cy="0"/>
        </a:xfrm>
      </p:grpSpPr>
      <p:sp>
        <p:nvSpPr>
          <p:cNvPr id="2" name="Freeform 2"/>
          <p:cNvSpPr/>
          <p:nvPr/>
        </p:nvSpPr>
        <p:spPr>
          <a:xfrm rot="60640">
            <a:off x="10257419" y="7983242"/>
            <a:ext cx="9301406" cy="4293331"/>
          </a:xfrm>
          <a:custGeom>
            <a:avLst/>
            <a:gdLst/>
            <a:ahLst/>
            <a:cxnLst/>
            <a:rect l="l" t="t" r="r" b="b"/>
            <a:pathLst>
              <a:path w="9301406" h="4293331">
                <a:moveTo>
                  <a:pt x="0" y="0"/>
                </a:moveTo>
                <a:lnTo>
                  <a:pt x="9301406" y="0"/>
                </a:lnTo>
                <a:lnTo>
                  <a:pt x="9301406" y="4293330"/>
                </a:lnTo>
                <a:lnTo>
                  <a:pt x="0" y="4293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a:off x="-1328592" y="5143500"/>
            <a:ext cx="8326598" cy="6035110"/>
          </a:xfrm>
          <a:custGeom>
            <a:avLst/>
            <a:gdLst/>
            <a:ahLst/>
            <a:cxnLst/>
            <a:rect l="l" t="t" r="r" b="b"/>
            <a:pathLst>
              <a:path w="8326598" h="6035110">
                <a:moveTo>
                  <a:pt x="0" y="0"/>
                </a:moveTo>
                <a:lnTo>
                  <a:pt x="8326597" y="0"/>
                </a:lnTo>
                <a:lnTo>
                  <a:pt x="8326597" y="6035110"/>
                </a:lnTo>
                <a:lnTo>
                  <a:pt x="0" y="6035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l-GR"/>
          </a:p>
        </p:txBody>
      </p:sp>
      <p:sp>
        <p:nvSpPr>
          <p:cNvPr id="4" name="Freeform 4"/>
          <p:cNvSpPr/>
          <p:nvPr/>
        </p:nvSpPr>
        <p:spPr>
          <a:xfrm>
            <a:off x="7341887" y="-2615269"/>
            <a:ext cx="4450404" cy="4114800"/>
          </a:xfrm>
          <a:custGeom>
            <a:avLst/>
            <a:gdLst/>
            <a:ahLst/>
            <a:cxnLst/>
            <a:rect l="l" t="t" r="r" b="b"/>
            <a:pathLst>
              <a:path w="4450404" h="4114800">
                <a:moveTo>
                  <a:pt x="0" y="0"/>
                </a:moveTo>
                <a:lnTo>
                  <a:pt x="4450404" y="0"/>
                </a:lnTo>
                <a:lnTo>
                  <a:pt x="445040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l-GR"/>
          </a:p>
        </p:txBody>
      </p:sp>
      <p:sp>
        <p:nvSpPr>
          <p:cNvPr id="5" name="Freeform 5"/>
          <p:cNvSpPr/>
          <p:nvPr/>
        </p:nvSpPr>
        <p:spPr>
          <a:xfrm>
            <a:off x="-1699067" y="-2615269"/>
            <a:ext cx="6461098" cy="5073573"/>
          </a:xfrm>
          <a:custGeom>
            <a:avLst/>
            <a:gdLst/>
            <a:ahLst/>
            <a:cxnLst/>
            <a:rect l="l" t="t" r="r" b="b"/>
            <a:pathLst>
              <a:path w="6461098" h="5073573">
                <a:moveTo>
                  <a:pt x="0" y="0"/>
                </a:moveTo>
                <a:lnTo>
                  <a:pt x="6461097" y="0"/>
                </a:lnTo>
                <a:lnTo>
                  <a:pt x="6461097" y="5073573"/>
                </a:lnTo>
                <a:lnTo>
                  <a:pt x="0" y="50735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l-GR"/>
          </a:p>
        </p:txBody>
      </p:sp>
      <p:sp>
        <p:nvSpPr>
          <p:cNvPr id="6" name="Freeform 6"/>
          <p:cNvSpPr/>
          <p:nvPr/>
        </p:nvSpPr>
        <p:spPr>
          <a:xfrm rot="9183411">
            <a:off x="13000708" y="-2905027"/>
            <a:ext cx="6039280" cy="5129798"/>
          </a:xfrm>
          <a:custGeom>
            <a:avLst/>
            <a:gdLst/>
            <a:ahLst/>
            <a:cxnLst/>
            <a:rect l="l" t="t" r="r" b="b"/>
            <a:pathLst>
              <a:path w="6039280" h="5129798">
                <a:moveTo>
                  <a:pt x="0" y="0"/>
                </a:moveTo>
                <a:lnTo>
                  <a:pt x="6039280" y="0"/>
                </a:lnTo>
                <a:lnTo>
                  <a:pt x="6039280" y="5129798"/>
                </a:lnTo>
                <a:lnTo>
                  <a:pt x="0" y="5129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7" name="TextBox 7"/>
          <p:cNvSpPr txBox="1"/>
          <p:nvPr/>
        </p:nvSpPr>
        <p:spPr>
          <a:xfrm>
            <a:off x="0" y="3849505"/>
            <a:ext cx="9459627" cy="1293995"/>
          </a:xfrm>
          <a:prstGeom prst="rect">
            <a:avLst/>
          </a:prstGeom>
        </p:spPr>
        <p:txBody>
          <a:bodyPr lIns="0" tIns="0" rIns="0" bIns="0" rtlCol="0" anchor="t">
            <a:spAutoFit/>
          </a:bodyPr>
          <a:lstStyle/>
          <a:p>
            <a:pPr algn="ctr">
              <a:lnSpc>
                <a:spcPts val="9450"/>
              </a:lnSpc>
            </a:pPr>
            <a:r>
              <a:rPr lang="en-US" sz="10053">
                <a:solidFill>
                  <a:srgbClr val="764737"/>
                </a:solidFill>
                <a:latin typeface="Cormorant Garamond"/>
                <a:ea typeface="Cormorant Garamond"/>
                <a:cs typeface="Cormorant Garamond"/>
                <a:sym typeface="Cormorant Garamond"/>
              </a:rPr>
              <a:t>AFFIRMATIONS</a:t>
            </a:r>
          </a:p>
        </p:txBody>
      </p:sp>
      <p:sp>
        <p:nvSpPr>
          <p:cNvPr id="8" name="TextBox 8"/>
          <p:cNvSpPr txBox="1"/>
          <p:nvPr/>
        </p:nvSpPr>
        <p:spPr>
          <a:xfrm>
            <a:off x="9567089" y="1596896"/>
            <a:ext cx="8192487" cy="4649470"/>
          </a:xfrm>
          <a:prstGeom prst="rect">
            <a:avLst/>
          </a:prstGeom>
        </p:spPr>
        <p:txBody>
          <a:bodyPr lIns="0" tIns="0" rIns="0" bIns="0" rtlCol="0" anchor="t">
            <a:spAutoFit/>
          </a:bodyPr>
          <a:lstStyle/>
          <a:p>
            <a:pPr algn="ctr">
              <a:lnSpc>
                <a:spcPts val="5179"/>
              </a:lnSpc>
            </a:pPr>
            <a:r>
              <a:rPr lang="en-US" sz="3699">
                <a:solidFill>
                  <a:srgbClr val="764737"/>
                </a:solidFill>
                <a:latin typeface="Calibri (MS)"/>
                <a:ea typeface="Calibri (MS)"/>
                <a:cs typeface="Calibri (MS)"/>
                <a:sym typeface="Calibri (MS)"/>
              </a:rPr>
              <a:t>Προσφέρονται affirmations στο χρήστη, τα οποία προέρχονται από το διαδίκτυο και έρχονται με το κατάλληλο API στην οθόνη της εφαρμογής. Με ένα κλικ στην οθόνη, ο χρήστης μπορεί να δει ένα νέο Affirmation και πατώντας το αντίστοιχο κουμπί μπορεί να αλλάξει το φόντο.</a:t>
            </a:r>
          </a:p>
        </p:txBody>
      </p:sp>
      <p:sp>
        <p:nvSpPr>
          <p:cNvPr id="9" name="TextBox 9"/>
          <p:cNvSpPr txBox="1"/>
          <p:nvPr/>
        </p:nvSpPr>
        <p:spPr>
          <a:xfrm>
            <a:off x="9941846" y="6580505"/>
            <a:ext cx="7817730" cy="2677795"/>
          </a:xfrm>
          <a:prstGeom prst="rect">
            <a:avLst/>
          </a:prstGeom>
        </p:spPr>
        <p:txBody>
          <a:bodyPr lIns="0" tIns="0" rIns="0" bIns="0" rtlCol="0" anchor="t">
            <a:spAutoFit/>
          </a:bodyPr>
          <a:lstStyle/>
          <a:p>
            <a:pPr algn="ctr">
              <a:lnSpc>
                <a:spcPts val="5179"/>
              </a:lnSpc>
            </a:pPr>
            <a:r>
              <a:rPr lang="en-US" sz="3699">
                <a:solidFill>
                  <a:srgbClr val="764737"/>
                </a:solidFill>
                <a:latin typeface="Calibri (MS)"/>
                <a:ea typeface="Calibri (MS)"/>
                <a:cs typeface="Calibri (MS)"/>
                <a:sym typeface="Calibri (MS)"/>
              </a:rPr>
              <a:t>Βασικά αρχεία: </a:t>
            </a:r>
          </a:p>
          <a:p>
            <a:pPr algn="ctr">
              <a:lnSpc>
                <a:spcPts val="5179"/>
              </a:lnSpc>
            </a:pPr>
            <a:r>
              <a:rPr lang="en-US" sz="3699">
                <a:solidFill>
                  <a:srgbClr val="764737"/>
                </a:solidFill>
                <a:latin typeface="Calibri (MS)"/>
                <a:ea typeface="Calibri (MS)"/>
                <a:cs typeface="Calibri (MS)"/>
                <a:sym typeface="Calibri (MS)"/>
              </a:rPr>
              <a:t>Affirmations.kt</a:t>
            </a:r>
          </a:p>
          <a:p>
            <a:pPr algn="ctr">
              <a:lnSpc>
                <a:spcPts val="5179"/>
              </a:lnSpc>
            </a:pPr>
            <a:r>
              <a:rPr lang="en-US" sz="3699">
                <a:solidFill>
                  <a:srgbClr val="764737"/>
                </a:solidFill>
                <a:latin typeface="Calibri (MS)"/>
                <a:ea typeface="Calibri (MS)"/>
                <a:cs typeface="Calibri (MS)"/>
                <a:sym typeface="Calibri (MS)"/>
              </a:rPr>
              <a:t>αρχεία .png στο φάκελο res/drawables</a:t>
            </a:r>
          </a:p>
          <a:p>
            <a:pPr algn="ctr">
              <a:lnSpc>
                <a:spcPts val="5179"/>
              </a:lnSpc>
            </a:pPr>
            <a:endParaRPr lang="en-US" sz="3699">
              <a:solidFill>
                <a:srgbClr val="764737"/>
              </a:solidFill>
              <a:latin typeface="Calibri (MS)"/>
              <a:ea typeface="Calibri (MS)"/>
              <a:cs typeface="Calibri (MS)"/>
              <a:sym typeface="Calibri (M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FCF2"/>
        </a:solidFill>
        <a:effectLst/>
      </p:bgPr>
    </p:bg>
    <p:spTree>
      <p:nvGrpSpPr>
        <p:cNvPr id="1" name=""/>
        <p:cNvGrpSpPr/>
        <p:nvPr/>
      </p:nvGrpSpPr>
      <p:grpSpPr>
        <a:xfrm>
          <a:off x="0" y="0"/>
          <a:ext cx="0" cy="0"/>
          <a:chOff x="0" y="0"/>
          <a:chExt cx="0" cy="0"/>
        </a:xfrm>
      </p:grpSpPr>
      <p:sp>
        <p:nvSpPr>
          <p:cNvPr id="2" name="Freeform 2"/>
          <p:cNvSpPr/>
          <p:nvPr/>
        </p:nvSpPr>
        <p:spPr>
          <a:xfrm rot="-708312">
            <a:off x="13020239" y="7754326"/>
            <a:ext cx="9301406" cy="4293331"/>
          </a:xfrm>
          <a:custGeom>
            <a:avLst/>
            <a:gdLst/>
            <a:ahLst/>
            <a:cxnLst/>
            <a:rect l="l" t="t" r="r" b="b"/>
            <a:pathLst>
              <a:path w="9301406" h="4293331">
                <a:moveTo>
                  <a:pt x="0" y="0"/>
                </a:moveTo>
                <a:lnTo>
                  <a:pt x="9301405" y="0"/>
                </a:lnTo>
                <a:lnTo>
                  <a:pt x="9301405" y="4293330"/>
                </a:lnTo>
                <a:lnTo>
                  <a:pt x="0" y="4293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rot="-509468">
            <a:off x="-321706" y="7980885"/>
            <a:ext cx="3638371" cy="2637088"/>
          </a:xfrm>
          <a:custGeom>
            <a:avLst/>
            <a:gdLst/>
            <a:ahLst/>
            <a:cxnLst/>
            <a:rect l="l" t="t" r="r" b="b"/>
            <a:pathLst>
              <a:path w="3638371" h="2637088">
                <a:moveTo>
                  <a:pt x="0" y="0"/>
                </a:moveTo>
                <a:lnTo>
                  <a:pt x="3638372" y="0"/>
                </a:lnTo>
                <a:lnTo>
                  <a:pt x="3638372" y="2637088"/>
                </a:lnTo>
                <a:lnTo>
                  <a:pt x="0" y="26370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l-GR"/>
          </a:p>
        </p:txBody>
      </p:sp>
      <p:sp>
        <p:nvSpPr>
          <p:cNvPr id="4" name="Freeform 4"/>
          <p:cNvSpPr/>
          <p:nvPr/>
        </p:nvSpPr>
        <p:spPr>
          <a:xfrm>
            <a:off x="6141278" y="-3086100"/>
            <a:ext cx="4450404" cy="4114800"/>
          </a:xfrm>
          <a:custGeom>
            <a:avLst/>
            <a:gdLst/>
            <a:ahLst/>
            <a:cxnLst/>
            <a:rect l="l" t="t" r="r" b="b"/>
            <a:pathLst>
              <a:path w="4450404" h="4114800">
                <a:moveTo>
                  <a:pt x="0" y="0"/>
                </a:moveTo>
                <a:lnTo>
                  <a:pt x="4450404" y="0"/>
                </a:lnTo>
                <a:lnTo>
                  <a:pt x="445040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l-GR"/>
          </a:p>
        </p:txBody>
      </p:sp>
      <p:sp>
        <p:nvSpPr>
          <p:cNvPr id="5" name="Freeform 5"/>
          <p:cNvSpPr/>
          <p:nvPr/>
        </p:nvSpPr>
        <p:spPr>
          <a:xfrm>
            <a:off x="-1055619" y="-3307149"/>
            <a:ext cx="6461098" cy="5073573"/>
          </a:xfrm>
          <a:custGeom>
            <a:avLst/>
            <a:gdLst/>
            <a:ahLst/>
            <a:cxnLst/>
            <a:rect l="l" t="t" r="r" b="b"/>
            <a:pathLst>
              <a:path w="6461098" h="5073573">
                <a:moveTo>
                  <a:pt x="0" y="0"/>
                </a:moveTo>
                <a:lnTo>
                  <a:pt x="6461098" y="0"/>
                </a:lnTo>
                <a:lnTo>
                  <a:pt x="6461098" y="5073573"/>
                </a:lnTo>
                <a:lnTo>
                  <a:pt x="0" y="50735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l-GR"/>
          </a:p>
        </p:txBody>
      </p:sp>
      <p:sp>
        <p:nvSpPr>
          <p:cNvPr id="6" name="Freeform 6"/>
          <p:cNvSpPr/>
          <p:nvPr/>
        </p:nvSpPr>
        <p:spPr>
          <a:xfrm>
            <a:off x="16112464" y="-3191924"/>
            <a:ext cx="6039280" cy="5129798"/>
          </a:xfrm>
          <a:custGeom>
            <a:avLst/>
            <a:gdLst/>
            <a:ahLst/>
            <a:cxnLst/>
            <a:rect l="l" t="t" r="r" b="b"/>
            <a:pathLst>
              <a:path w="6039280" h="5129798">
                <a:moveTo>
                  <a:pt x="0" y="0"/>
                </a:moveTo>
                <a:lnTo>
                  <a:pt x="6039280" y="0"/>
                </a:lnTo>
                <a:lnTo>
                  <a:pt x="6039280" y="5129798"/>
                </a:lnTo>
                <a:lnTo>
                  <a:pt x="0" y="5129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7" name="TextBox 7"/>
          <p:cNvSpPr txBox="1"/>
          <p:nvPr/>
        </p:nvSpPr>
        <p:spPr>
          <a:xfrm>
            <a:off x="1497480" y="937896"/>
            <a:ext cx="15293040" cy="1978661"/>
          </a:xfrm>
          <a:prstGeom prst="rect">
            <a:avLst/>
          </a:prstGeom>
        </p:spPr>
        <p:txBody>
          <a:bodyPr lIns="0" tIns="0" rIns="0" bIns="0" rtlCol="0" anchor="t">
            <a:spAutoFit/>
          </a:bodyPr>
          <a:lstStyle/>
          <a:p>
            <a:pPr algn="ctr">
              <a:lnSpc>
                <a:spcPts val="7520"/>
              </a:lnSpc>
            </a:pPr>
            <a:r>
              <a:rPr lang="en-US" sz="8000">
                <a:solidFill>
                  <a:srgbClr val="764737"/>
                </a:solidFill>
                <a:latin typeface="Cormorant Garamond"/>
                <a:ea typeface="Cormorant Garamond"/>
                <a:cs typeface="Cormorant Garamond"/>
                <a:sym typeface="Cormorant Garamond"/>
              </a:rPr>
              <a:t>AFFIRMATIONS : CODE SNIPPET</a:t>
            </a:r>
          </a:p>
          <a:p>
            <a:pPr algn="ctr">
              <a:lnSpc>
                <a:spcPts val="7520"/>
              </a:lnSpc>
            </a:pPr>
            <a:endParaRPr lang="en-US" sz="8000">
              <a:solidFill>
                <a:srgbClr val="764737"/>
              </a:solidFill>
              <a:latin typeface="Cormorant Garamond"/>
              <a:ea typeface="Cormorant Garamond"/>
              <a:cs typeface="Cormorant Garamond"/>
              <a:sym typeface="Cormorant Garamond"/>
            </a:endParaRPr>
          </a:p>
        </p:txBody>
      </p:sp>
      <p:sp>
        <p:nvSpPr>
          <p:cNvPr id="8" name="TextBox 8"/>
          <p:cNvSpPr txBox="1"/>
          <p:nvPr/>
        </p:nvSpPr>
        <p:spPr>
          <a:xfrm>
            <a:off x="407106" y="1937874"/>
            <a:ext cx="2336094" cy="423577"/>
          </a:xfrm>
          <a:prstGeom prst="rect">
            <a:avLst/>
          </a:prstGeom>
        </p:spPr>
        <p:txBody>
          <a:bodyPr wrap="square" lIns="0" tIns="0" rIns="0" bIns="0" rtlCol="0" anchor="t">
            <a:spAutoFit/>
          </a:bodyPr>
          <a:lstStyle/>
          <a:p>
            <a:pPr algn="ctr">
              <a:lnSpc>
                <a:spcPts val="3639"/>
              </a:lnSpc>
            </a:pPr>
            <a:r>
              <a:rPr lang="en-US" sz="2599" b="1" u="sng" dirty="0" err="1">
                <a:solidFill>
                  <a:srgbClr val="764737"/>
                </a:solidFill>
                <a:latin typeface="Crimson Pro Bold"/>
                <a:ea typeface="Crimson Pro Bold"/>
                <a:cs typeface="Crimson Pro Bold"/>
                <a:sym typeface="Crimson Pro Bold"/>
              </a:rPr>
              <a:t>Affirmations.kt</a:t>
            </a:r>
            <a:endParaRPr lang="en-US" sz="2599" b="1" u="sng" dirty="0">
              <a:solidFill>
                <a:srgbClr val="764737"/>
              </a:solidFill>
              <a:latin typeface="Crimson Pro Bold"/>
              <a:ea typeface="Crimson Pro Bold"/>
              <a:cs typeface="Crimson Pro Bold"/>
              <a:sym typeface="Crimson Pro Bold"/>
            </a:endParaRPr>
          </a:p>
        </p:txBody>
      </p:sp>
      <p:sp>
        <p:nvSpPr>
          <p:cNvPr id="9" name="TextBox 9"/>
          <p:cNvSpPr txBox="1"/>
          <p:nvPr/>
        </p:nvSpPr>
        <p:spPr>
          <a:xfrm>
            <a:off x="221924" y="2438888"/>
            <a:ext cx="9479950" cy="4687570"/>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data class </a:t>
            </a:r>
            <a:r>
              <a:rPr lang="en-US" sz="2199" b="1">
                <a:solidFill>
                  <a:srgbClr val="764737"/>
                </a:solidFill>
                <a:latin typeface="Crimson Pro Bold"/>
                <a:ea typeface="Crimson Pro Bold"/>
                <a:cs typeface="Crimson Pro Bold"/>
                <a:sym typeface="Crimson Pro Bold"/>
              </a:rPr>
              <a:t>AffirmationResponse</a:t>
            </a:r>
            <a:r>
              <a:rPr lang="en-US" sz="2199">
                <a:solidFill>
                  <a:srgbClr val="764737"/>
                </a:solidFill>
                <a:latin typeface="Crimson Pro"/>
                <a:ea typeface="Crimson Pro"/>
                <a:cs typeface="Crimson Pro"/>
                <a:sym typeface="Crimson Pro"/>
              </a:rPr>
              <a:t>(val affirmation: String)</a:t>
            </a:r>
          </a:p>
          <a:p>
            <a:pPr algn="l">
              <a:lnSpc>
                <a:spcPts val="3079"/>
              </a:lnSpc>
            </a:pPr>
            <a:endParaRPr lang="en-US" sz="2199">
              <a:solidFill>
                <a:srgbClr val="764737"/>
              </a:solidFill>
              <a:latin typeface="Crimson Pro"/>
              <a:ea typeface="Crimson Pro"/>
              <a:cs typeface="Crimson Pro"/>
              <a:sym typeface="Crimson Pro"/>
            </a:endParaRPr>
          </a:p>
          <a:p>
            <a:pPr algn="l">
              <a:lnSpc>
                <a:spcPts val="3079"/>
              </a:lnSpc>
            </a:pPr>
            <a:endParaRPr lang="en-US" sz="2199">
              <a:solidFill>
                <a:srgbClr val="764737"/>
              </a:solidFill>
              <a:latin typeface="Crimson Pro"/>
              <a:ea typeface="Crimson Pro"/>
              <a:cs typeface="Crimson Pro"/>
              <a:sym typeface="Crimson Pro"/>
            </a:endParaRPr>
          </a:p>
          <a:p>
            <a:pPr algn="l">
              <a:lnSpc>
                <a:spcPts val="3079"/>
              </a:lnSpc>
            </a:pPr>
            <a:r>
              <a:rPr lang="en-US" sz="2199">
                <a:solidFill>
                  <a:srgbClr val="764737"/>
                </a:solidFill>
                <a:latin typeface="Crimson Pro"/>
                <a:ea typeface="Crimson Pro"/>
                <a:cs typeface="Crimson Pro"/>
                <a:sym typeface="Crimson Pro"/>
              </a:rPr>
              <a:t>interface </a:t>
            </a:r>
            <a:r>
              <a:rPr lang="en-US" sz="2199" b="1">
                <a:solidFill>
                  <a:srgbClr val="764737"/>
                </a:solidFill>
                <a:latin typeface="Crimson Pro Bold"/>
                <a:ea typeface="Crimson Pro Bold"/>
                <a:cs typeface="Crimson Pro Bold"/>
                <a:sym typeface="Crimson Pro Bold"/>
              </a:rPr>
              <a:t>AffirmationApiService</a:t>
            </a:r>
            <a:r>
              <a:rPr lang="en-US" sz="2199">
                <a:solidFill>
                  <a:srgbClr val="764737"/>
                </a:solidFill>
                <a:latin typeface="Crimson Pro"/>
                <a:ea typeface="Crimson Pro"/>
                <a:cs typeface="Crimson Pro"/>
                <a:sym typeface="Crimson Pro"/>
              </a:rPr>
              <a:t> {</a:t>
            </a:r>
          </a:p>
          <a:p>
            <a:pPr algn="l">
              <a:lnSpc>
                <a:spcPts val="3079"/>
              </a:lnSpc>
            </a:pPr>
            <a:r>
              <a:rPr lang="en-US" sz="2199">
                <a:solidFill>
                  <a:srgbClr val="764737"/>
                </a:solidFill>
                <a:latin typeface="Crimson Pro"/>
                <a:ea typeface="Crimson Pro"/>
                <a:cs typeface="Crimson Pro"/>
                <a:sym typeface="Crimson Pro"/>
              </a:rPr>
              <a:t>    @GET("/")</a:t>
            </a:r>
          </a:p>
          <a:p>
            <a:pPr algn="l">
              <a:lnSpc>
                <a:spcPts val="3079"/>
              </a:lnSpc>
            </a:pPr>
            <a:r>
              <a:rPr lang="en-US" sz="2199">
                <a:solidFill>
                  <a:srgbClr val="764737"/>
                </a:solidFill>
                <a:latin typeface="Crimson Pro"/>
                <a:ea typeface="Crimson Pro"/>
                <a:cs typeface="Crimson Pro"/>
                <a:sym typeface="Crimson Pro"/>
              </a:rPr>
              <a:t>    suspend fun </a:t>
            </a:r>
            <a:r>
              <a:rPr lang="en-US" sz="2199" b="1">
                <a:solidFill>
                  <a:srgbClr val="764737"/>
                </a:solidFill>
                <a:latin typeface="Crimson Pro Bold"/>
                <a:ea typeface="Crimson Pro Bold"/>
                <a:cs typeface="Crimson Pro Bold"/>
                <a:sym typeface="Crimson Pro Bold"/>
              </a:rPr>
              <a:t>getAffirmation</a:t>
            </a:r>
            <a:r>
              <a:rPr lang="en-US" sz="2199">
                <a:solidFill>
                  <a:srgbClr val="764737"/>
                </a:solidFill>
                <a:latin typeface="Crimson Pro"/>
                <a:ea typeface="Crimson Pro"/>
                <a:cs typeface="Crimson Pro"/>
                <a:sym typeface="Crimson Pro"/>
              </a:rPr>
              <a:t>(): AffirmationResponse}</a:t>
            </a:r>
          </a:p>
          <a:p>
            <a:pPr algn="l">
              <a:lnSpc>
                <a:spcPts val="3079"/>
              </a:lnSpc>
            </a:pPr>
            <a:endParaRPr lang="en-US" sz="2199">
              <a:solidFill>
                <a:srgbClr val="764737"/>
              </a:solidFill>
              <a:latin typeface="Crimson Pro"/>
              <a:ea typeface="Crimson Pro"/>
              <a:cs typeface="Crimson Pro"/>
              <a:sym typeface="Crimson Pro"/>
            </a:endParaRPr>
          </a:p>
          <a:p>
            <a:pPr algn="l">
              <a:lnSpc>
                <a:spcPts val="3079"/>
              </a:lnSpc>
            </a:pPr>
            <a:endParaRPr lang="en-US" sz="2199">
              <a:solidFill>
                <a:srgbClr val="764737"/>
              </a:solidFill>
              <a:latin typeface="Crimson Pro"/>
              <a:ea typeface="Crimson Pro"/>
              <a:cs typeface="Crimson Pro"/>
              <a:sym typeface="Crimson Pro"/>
            </a:endParaRPr>
          </a:p>
          <a:p>
            <a:pPr algn="l">
              <a:lnSpc>
                <a:spcPts val="3079"/>
              </a:lnSpc>
            </a:pPr>
            <a:r>
              <a:rPr lang="en-US" sz="2199">
                <a:solidFill>
                  <a:srgbClr val="764737"/>
                </a:solidFill>
                <a:latin typeface="Crimson Pro"/>
                <a:ea typeface="Crimson Pro"/>
                <a:cs typeface="Crimson Pro"/>
                <a:sym typeface="Crimson Pro"/>
              </a:rPr>
              <a:t>object </a:t>
            </a:r>
            <a:r>
              <a:rPr lang="en-US" sz="2199" b="1">
                <a:solidFill>
                  <a:srgbClr val="764737"/>
                </a:solidFill>
                <a:latin typeface="Crimson Pro Bold"/>
                <a:ea typeface="Crimson Pro Bold"/>
                <a:cs typeface="Crimson Pro Bold"/>
                <a:sym typeface="Crimson Pro Bold"/>
              </a:rPr>
              <a:t>RetrofitInstance</a:t>
            </a:r>
            <a:r>
              <a:rPr lang="en-US" sz="2199">
                <a:solidFill>
                  <a:srgbClr val="764737"/>
                </a:solidFill>
                <a:latin typeface="Crimson Pro"/>
                <a:ea typeface="Crimson Pro"/>
                <a:cs typeface="Crimson Pro"/>
                <a:sym typeface="Crimson Pro"/>
              </a:rPr>
              <a:t> {</a:t>
            </a:r>
          </a:p>
          <a:p>
            <a:pPr algn="l">
              <a:lnSpc>
                <a:spcPts val="3079"/>
              </a:lnSpc>
            </a:pPr>
            <a:r>
              <a:rPr lang="en-US" sz="2199">
                <a:solidFill>
                  <a:srgbClr val="764737"/>
                </a:solidFill>
                <a:latin typeface="Crimson Pro"/>
                <a:ea typeface="Crimson Pro"/>
                <a:cs typeface="Crimson Pro"/>
                <a:sym typeface="Crimson Pro"/>
              </a:rPr>
              <a:t>    private const val BASE_URL = "https://www.affirmations.dev"</a:t>
            </a:r>
          </a:p>
          <a:p>
            <a:pPr algn="l">
              <a:lnSpc>
                <a:spcPts val="3079"/>
              </a:lnSpc>
            </a:pPr>
            <a:r>
              <a:rPr lang="en-US" sz="2199">
                <a:solidFill>
                  <a:srgbClr val="764737"/>
                </a:solidFill>
                <a:latin typeface="Crimson Pro"/>
                <a:ea typeface="Crimson Pro"/>
                <a:cs typeface="Crimson Pro"/>
                <a:sym typeface="Crimson Pro"/>
              </a:rPr>
              <a:t>    val api: AffirmationApiService by lazy...}</a:t>
            </a:r>
          </a:p>
          <a:p>
            <a:pPr algn="l">
              <a:lnSpc>
                <a:spcPts val="3079"/>
              </a:lnSpc>
            </a:pPr>
            <a:endParaRPr lang="en-US" sz="2199">
              <a:solidFill>
                <a:srgbClr val="764737"/>
              </a:solidFill>
              <a:latin typeface="Crimson Pro"/>
              <a:ea typeface="Crimson Pro"/>
              <a:cs typeface="Crimson Pro"/>
              <a:sym typeface="Crimson Pro"/>
            </a:endParaRPr>
          </a:p>
        </p:txBody>
      </p:sp>
      <p:sp>
        <p:nvSpPr>
          <p:cNvPr id="10" name="TextBox 10"/>
          <p:cNvSpPr txBox="1"/>
          <p:nvPr/>
        </p:nvSpPr>
        <p:spPr>
          <a:xfrm>
            <a:off x="221924" y="6955009"/>
            <a:ext cx="9794881" cy="2344420"/>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@Composable</a:t>
            </a:r>
          </a:p>
          <a:p>
            <a:pPr algn="l">
              <a:lnSpc>
                <a:spcPts val="3079"/>
              </a:lnSpc>
            </a:pPr>
            <a:r>
              <a:rPr lang="en-US" sz="2199">
                <a:solidFill>
                  <a:srgbClr val="764737"/>
                </a:solidFill>
                <a:latin typeface="Crimson Pro"/>
                <a:ea typeface="Crimson Pro"/>
                <a:cs typeface="Crimson Pro"/>
                <a:sym typeface="Crimson Pro"/>
              </a:rPr>
              <a:t>fun </a:t>
            </a:r>
            <a:r>
              <a:rPr lang="en-US" sz="2199" b="1">
                <a:solidFill>
                  <a:srgbClr val="764737"/>
                </a:solidFill>
                <a:latin typeface="Crimson Pro Bold"/>
                <a:ea typeface="Crimson Pro Bold"/>
                <a:cs typeface="Crimson Pro Bold"/>
                <a:sym typeface="Crimson Pro Bold"/>
              </a:rPr>
              <a:t>Affirmations</a:t>
            </a:r>
            <a:r>
              <a:rPr lang="en-US" sz="2199">
                <a:solidFill>
                  <a:srgbClr val="764737"/>
                </a:solidFill>
                <a:latin typeface="Crimson Pro"/>
                <a:ea typeface="Crimson Pro"/>
                <a:cs typeface="Crimson Pro"/>
                <a:sym typeface="Crimson Pro"/>
              </a:rPr>
              <a:t>() {</a:t>
            </a:r>
          </a:p>
          <a:p>
            <a:pPr algn="l">
              <a:lnSpc>
                <a:spcPts val="3079"/>
              </a:lnSpc>
            </a:pPr>
            <a:r>
              <a:rPr lang="en-US" sz="2199">
                <a:solidFill>
                  <a:srgbClr val="764737"/>
                </a:solidFill>
                <a:latin typeface="Crimson Pro"/>
                <a:ea typeface="Crimson Pro"/>
                <a:cs typeface="Crimson Pro"/>
                <a:sym typeface="Crimson Pro"/>
              </a:rPr>
              <a:t>    var currentAffirmation by remember { mutableStateOf("Loading...") }...</a:t>
            </a:r>
          </a:p>
          <a:p>
            <a:pPr algn="l">
              <a:lnSpc>
                <a:spcPts val="3079"/>
              </a:lnSpc>
            </a:pPr>
            <a:r>
              <a:rPr lang="en-US" sz="2199">
                <a:solidFill>
                  <a:srgbClr val="764737"/>
                </a:solidFill>
                <a:latin typeface="Crimson Pro"/>
                <a:ea typeface="Crimson Pro"/>
                <a:cs typeface="Crimson Pro"/>
                <a:sym typeface="Crimson Pro"/>
              </a:rPr>
              <a:t>   var currentBackground by remember { mutableStateOf(R.drawable.background) }</a:t>
            </a:r>
          </a:p>
          <a:p>
            <a:pPr algn="l">
              <a:lnSpc>
                <a:spcPts val="3079"/>
              </a:lnSpc>
            </a:pPr>
            <a:r>
              <a:rPr lang="en-US" sz="2199">
                <a:solidFill>
                  <a:srgbClr val="764737"/>
                </a:solidFill>
                <a:latin typeface="Crimson Pro"/>
                <a:ea typeface="Crimson Pro"/>
                <a:cs typeface="Crimson Pro"/>
                <a:sym typeface="Crimson Pro"/>
              </a:rPr>
              <a:t>    val backgrounds = listOf(R.drawable.background,R.drawable.background2,... </a:t>
            </a:r>
          </a:p>
          <a:p>
            <a:pPr algn="l">
              <a:lnSpc>
                <a:spcPts val="3079"/>
              </a:lnSpc>
            </a:pPr>
            <a:endParaRPr lang="en-US" sz="2199">
              <a:solidFill>
                <a:srgbClr val="764737"/>
              </a:solidFill>
              <a:latin typeface="Crimson Pro"/>
              <a:ea typeface="Crimson Pro"/>
              <a:cs typeface="Crimson Pro"/>
              <a:sym typeface="Crimson Pro"/>
            </a:endParaRPr>
          </a:p>
        </p:txBody>
      </p:sp>
      <p:sp>
        <p:nvSpPr>
          <p:cNvPr id="11" name="TextBox 11"/>
          <p:cNvSpPr txBox="1"/>
          <p:nvPr/>
        </p:nvSpPr>
        <p:spPr>
          <a:xfrm>
            <a:off x="7950556" y="4740737"/>
            <a:ext cx="2386888" cy="423577"/>
          </a:xfrm>
          <a:prstGeom prst="rect">
            <a:avLst/>
          </a:prstGeom>
        </p:spPr>
        <p:txBody>
          <a:bodyPr wrap="square" lIns="0" tIns="0" rIns="0" bIns="0" rtlCol="0" anchor="t">
            <a:spAutoFit/>
          </a:bodyPr>
          <a:lstStyle/>
          <a:p>
            <a:pPr algn="ctr">
              <a:lnSpc>
                <a:spcPts val="3639"/>
              </a:lnSpc>
            </a:pPr>
            <a:r>
              <a:rPr lang="en-US" sz="2599" b="1" u="sng" dirty="0">
                <a:solidFill>
                  <a:srgbClr val="764737"/>
                </a:solidFill>
                <a:latin typeface="Crimson Pro Bold"/>
                <a:ea typeface="Crimson Pro Bold"/>
                <a:cs typeface="Crimson Pro Bold"/>
                <a:sym typeface="Crimson Pro Bold"/>
              </a:rPr>
              <a:t>Dependencies</a:t>
            </a:r>
          </a:p>
        </p:txBody>
      </p:sp>
      <p:sp>
        <p:nvSpPr>
          <p:cNvPr id="12" name="TextBox 12"/>
          <p:cNvSpPr txBox="1"/>
          <p:nvPr/>
        </p:nvSpPr>
        <p:spPr>
          <a:xfrm>
            <a:off x="8074462" y="5291774"/>
            <a:ext cx="10213538" cy="1953894"/>
          </a:xfrm>
          <a:prstGeom prst="rect">
            <a:avLst/>
          </a:prstGeom>
        </p:spPr>
        <p:txBody>
          <a:bodyPr lIns="0" tIns="0" rIns="0" bIns="0" rtlCol="0" anchor="t">
            <a:spAutoFit/>
          </a:bodyPr>
          <a:lstStyle/>
          <a:p>
            <a:pPr algn="l">
              <a:lnSpc>
                <a:spcPts val="3080"/>
              </a:lnSpc>
            </a:pPr>
            <a:r>
              <a:rPr lang="en-US" sz="2200">
                <a:solidFill>
                  <a:srgbClr val="764737"/>
                </a:solidFill>
                <a:latin typeface="Crimson Pro"/>
                <a:ea typeface="Crimson Pro"/>
                <a:cs typeface="Crimson Pro"/>
                <a:sym typeface="Crimson Pro"/>
              </a:rPr>
              <a:t>implementation("com.jakewharton.retrofit:retrofit2-kotlinx-serialization-converter:1.0.0")</a:t>
            </a:r>
          </a:p>
          <a:p>
            <a:pPr algn="l">
              <a:lnSpc>
                <a:spcPts val="3080"/>
              </a:lnSpc>
            </a:pPr>
            <a:r>
              <a:rPr lang="en-US" sz="2200">
                <a:solidFill>
                  <a:srgbClr val="764737"/>
                </a:solidFill>
                <a:latin typeface="Crimson Pro"/>
                <a:ea typeface="Crimson Pro"/>
                <a:cs typeface="Crimson Pro"/>
                <a:sym typeface="Crimson Pro"/>
              </a:rPr>
              <a:t>implementation("com.squareup.retrofit2:retrofit:2.11.0")</a:t>
            </a:r>
          </a:p>
          <a:p>
            <a:pPr algn="l">
              <a:lnSpc>
                <a:spcPts val="3080"/>
              </a:lnSpc>
            </a:pPr>
            <a:r>
              <a:rPr lang="en-US" sz="2200">
                <a:solidFill>
                  <a:srgbClr val="764737"/>
                </a:solidFill>
                <a:latin typeface="Crimson Pro"/>
                <a:ea typeface="Crimson Pro"/>
                <a:cs typeface="Crimson Pro"/>
                <a:sym typeface="Crimson Pro"/>
              </a:rPr>
              <a:t>implementation ("com.squareup.retrofit2:converter-gson:2.9.0")</a:t>
            </a:r>
          </a:p>
          <a:p>
            <a:pPr algn="l">
              <a:lnSpc>
                <a:spcPts val="3080"/>
              </a:lnSpc>
            </a:pPr>
            <a:r>
              <a:rPr lang="en-US" sz="2200">
                <a:solidFill>
                  <a:srgbClr val="764737"/>
                </a:solidFill>
                <a:latin typeface="Crimson Pro"/>
                <a:ea typeface="Crimson Pro"/>
                <a:cs typeface="Crimson Pro"/>
                <a:sym typeface="Crimson Pro"/>
              </a:rPr>
              <a:t>implementation("io.coil-kt:coil-compose:2.7.0")</a:t>
            </a:r>
          </a:p>
          <a:p>
            <a:pPr algn="l">
              <a:lnSpc>
                <a:spcPts val="3080"/>
              </a:lnSpc>
            </a:pPr>
            <a:r>
              <a:rPr lang="en-US" sz="2200">
                <a:solidFill>
                  <a:srgbClr val="764737"/>
                </a:solidFill>
                <a:latin typeface="Crimson Pro"/>
                <a:ea typeface="Crimson Pro"/>
                <a:cs typeface="Crimson Pro"/>
                <a:sym typeface="Crimson Pro"/>
              </a:rPr>
              <a:t>implementation("org.jetbrains.kotlinx:kotlinx-serialization-json:1.8.0")</a:t>
            </a:r>
          </a:p>
        </p:txBody>
      </p:sp>
      <p:sp>
        <p:nvSpPr>
          <p:cNvPr id="13" name="TextBox 13"/>
          <p:cNvSpPr txBox="1"/>
          <p:nvPr/>
        </p:nvSpPr>
        <p:spPr>
          <a:xfrm>
            <a:off x="9144000" y="2076304"/>
            <a:ext cx="5732643" cy="2344419"/>
          </a:xfrm>
          <a:prstGeom prst="rect">
            <a:avLst/>
          </a:prstGeom>
        </p:spPr>
        <p:txBody>
          <a:bodyPr lIns="0" tIns="0" rIns="0" bIns="0" rtlCol="0" anchor="t">
            <a:spAutoFit/>
          </a:bodyPr>
          <a:lstStyle/>
          <a:p>
            <a:pPr algn="l">
              <a:lnSpc>
                <a:spcPts val="3080"/>
              </a:lnSpc>
            </a:pPr>
            <a:r>
              <a:rPr lang="en-US" sz="2200">
                <a:solidFill>
                  <a:srgbClr val="764737"/>
                </a:solidFill>
                <a:latin typeface="Crimson Pro"/>
                <a:ea typeface="Crimson Pro"/>
                <a:cs typeface="Crimson Pro"/>
                <a:sym typeface="Crimson Pro"/>
              </a:rPr>
              <a:t>suspend fun </a:t>
            </a:r>
            <a:r>
              <a:rPr lang="en-US" sz="2200" b="1">
                <a:solidFill>
                  <a:srgbClr val="764737"/>
                </a:solidFill>
                <a:latin typeface="Crimson Pro Bold"/>
                <a:ea typeface="Crimson Pro Bold"/>
                <a:cs typeface="Crimson Pro Bold"/>
                <a:sym typeface="Crimson Pro Bold"/>
              </a:rPr>
              <a:t>fetchNewAffirmation</a:t>
            </a:r>
            <a:r>
              <a:rPr lang="en-US" sz="2200">
                <a:solidFill>
                  <a:srgbClr val="764737"/>
                </a:solidFill>
                <a:latin typeface="Crimson Pro"/>
                <a:ea typeface="Crimson Pro"/>
                <a:cs typeface="Crimson Pro"/>
                <a:sym typeface="Crimson Pro"/>
              </a:rPr>
              <a:t>(){...</a:t>
            </a:r>
          </a:p>
          <a:p>
            <a:pPr algn="l">
              <a:lnSpc>
                <a:spcPts val="3080"/>
              </a:lnSpc>
            </a:pPr>
            <a:r>
              <a:rPr lang="en-US" sz="2200">
                <a:solidFill>
                  <a:srgbClr val="764737"/>
                </a:solidFill>
                <a:latin typeface="Crimson Pro"/>
                <a:ea typeface="Crimson Pro"/>
                <a:cs typeface="Crimson Pro"/>
                <a:sym typeface="Crimson Pro"/>
              </a:rPr>
              <a:t>LaunchedEffect(Unit) {</a:t>
            </a:r>
          </a:p>
          <a:p>
            <a:pPr algn="l">
              <a:lnSpc>
                <a:spcPts val="3080"/>
              </a:lnSpc>
            </a:pPr>
            <a:r>
              <a:rPr lang="en-US" sz="2200">
                <a:solidFill>
                  <a:srgbClr val="764737"/>
                </a:solidFill>
                <a:latin typeface="Crimson Pro"/>
                <a:ea typeface="Crimson Pro"/>
                <a:cs typeface="Crimson Pro"/>
                <a:sym typeface="Crimson Pro"/>
              </a:rPr>
              <a:t> fetchNewAffirmation() }}</a:t>
            </a:r>
          </a:p>
          <a:p>
            <a:pPr algn="l">
              <a:lnSpc>
                <a:spcPts val="3080"/>
              </a:lnSpc>
            </a:pPr>
            <a:endParaRPr lang="en-US" sz="2200">
              <a:solidFill>
                <a:srgbClr val="764737"/>
              </a:solidFill>
              <a:latin typeface="Crimson Pro"/>
              <a:ea typeface="Crimson Pro"/>
              <a:cs typeface="Crimson Pro"/>
              <a:sym typeface="Crimson Pro"/>
            </a:endParaRPr>
          </a:p>
          <a:p>
            <a:pPr algn="l">
              <a:lnSpc>
                <a:spcPts val="3080"/>
              </a:lnSpc>
            </a:pPr>
            <a:r>
              <a:rPr lang="en-US" sz="2200">
                <a:solidFill>
                  <a:srgbClr val="764737"/>
                </a:solidFill>
                <a:latin typeface="Crimson Pro"/>
                <a:ea typeface="Crimson Pro"/>
                <a:cs typeface="Crimson Pro"/>
                <a:sym typeface="Crimson Pro"/>
              </a:rPr>
              <a:t>Box(currentBackground = backgrounds.random())</a:t>
            </a:r>
          </a:p>
          <a:p>
            <a:pPr algn="l">
              <a:lnSpc>
                <a:spcPts val="3080"/>
              </a:lnSpc>
            </a:pPr>
            <a:r>
              <a:rPr lang="en-US" sz="2200">
                <a:solidFill>
                  <a:srgbClr val="764737"/>
                </a:solidFill>
                <a:latin typeface="Crimson Pro"/>
                <a:ea typeface="Crimson Pro"/>
                <a:cs typeface="Crimson Pro"/>
                <a:sym typeface="Crimson Pro"/>
              </a:rPr>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FCF2"/>
        </a:solidFill>
        <a:effectLst/>
      </p:bgPr>
    </p:bg>
    <p:spTree>
      <p:nvGrpSpPr>
        <p:cNvPr id="1" name=""/>
        <p:cNvGrpSpPr/>
        <p:nvPr/>
      </p:nvGrpSpPr>
      <p:grpSpPr>
        <a:xfrm>
          <a:off x="0" y="0"/>
          <a:ext cx="0" cy="0"/>
          <a:chOff x="0" y="0"/>
          <a:chExt cx="0" cy="0"/>
        </a:xfrm>
      </p:grpSpPr>
      <p:sp>
        <p:nvSpPr>
          <p:cNvPr id="2" name="Freeform 2"/>
          <p:cNvSpPr/>
          <p:nvPr/>
        </p:nvSpPr>
        <p:spPr>
          <a:xfrm rot="-636145">
            <a:off x="10257419" y="7741760"/>
            <a:ext cx="9301406" cy="4293331"/>
          </a:xfrm>
          <a:custGeom>
            <a:avLst/>
            <a:gdLst/>
            <a:ahLst/>
            <a:cxnLst/>
            <a:rect l="l" t="t" r="r" b="b"/>
            <a:pathLst>
              <a:path w="9301406" h="4293331">
                <a:moveTo>
                  <a:pt x="0" y="0"/>
                </a:moveTo>
                <a:lnTo>
                  <a:pt x="9301406" y="0"/>
                </a:lnTo>
                <a:lnTo>
                  <a:pt x="9301406" y="4293331"/>
                </a:lnTo>
                <a:lnTo>
                  <a:pt x="0" y="4293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a:off x="-1328592" y="5143500"/>
            <a:ext cx="8326598" cy="6035110"/>
          </a:xfrm>
          <a:custGeom>
            <a:avLst/>
            <a:gdLst/>
            <a:ahLst/>
            <a:cxnLst/>
            <a:rect l="l" t="t" r="r" b="b"/>
            <a:pathLst>
              <a:path w="8326598" h="6035110">
                <a:moveTo>
                  <a:pt x="0" y="0"/>
                </a:moveTo>
                <a:lnTo>
                  <a:pt x="8326597" y="0"/>
                </a:lnTo>
                <a:lnTo>
                  <a:pt x="8326597" y="6035110"/>
                </a:lnTo>
                <a:lnTo>
                  <a:pt x="0" y="6035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l-GR"/>
          </a:p>
        </p:txBody>
      </p:sp>
      <p:sp>
        <p:nvSpPr>
          <p:cNvPr id="4" name="Freeform 4"/>
          <p:cNvSpPr/>
          <p:nvPr/>
        </p:nvSpPr>
        <p:spPr>
          <a:xfrm>
            <a:off x="7341887" y="-2615269"/>
            <a:ext cx="4450404" cy="4114800"/>
          </a:xfrm>
          <a:custGeom>
            <a:avLst/>
            <a:gdLst/>
            <a:ahLst/>
            <a:cxnLst/>
            <a:rect l="l" t="t" r="r" b="b"/>
            <a:pathLst>
              <a:path w="4450404" h="4114800">
                <a:moveTo>
                  <a:pt x="0" y="0"/>
                </a:moveTo>
                <a:lnTo>
                  <a:pt x="4450404" y="0"/>
                </a:lnTo>
                <a:lnTo>
                  <a:pt x="445040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l-GR"/>
          </a:p>
        </p:txBody>
      </p:sp>
      <p:sp>
        <p:nvSpPr>
          <p:cNvPr id="5" name="Freeform 5"/>
          <p:cNvSpPr/>
          <p:nvPr/>
        </p:nvSpPr>
        <p:spPr>
          <a:xfrm>
            <a:off x="-1699067" y="-2615269"/>
            <a:ext cx="6461098" cy="5073573"/>
          </a:xfrm>
          <a:custGeom>
            <a:avLst/>
            <a:gdLst/>
            <a:ahLst/>
            <a:cxnLst/>
            <a:rect l="l" t="t" r="r" b="b"/>
            <a:pathLst>
              <a:path w="6461098" h="5073573">
                <a:moveTo>
                  <a:pt x="0" y="0"/>
                </a:moveTo>
                <a:lnTo>
                  <a:pt x="6461097" y="0"/>
                </a:lnTo>
                <a:lnTo>
                  <a:pt x="6461097" y="5073573"/>
                </a:lnTo>
                <a:lnTo>
                  <a:pt x="0" y="50735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l-GR"/>
          </a:p>
        </p:txBody>
      </p:sp>
      <p:sp>
        <p:nvSpPr>
          <p:cNvPr id="6" name="Freeform 6"/>
          <p:cNvSpPr/>
          <p:nvPr/>
        </p:nvSpPr>
        <p:spPr>
          <a:xfrm rot="9183411">
            <a:off x="14397759" y="-2070745"/>
            <a:ext cx="6039280" cy="5129798"/>
          </a:xfrm>
          <a:custGeom>
            <a:avLst/>
            <a:gdLst/>
            <a:ahLst/>
            <a:cxnLst/>
            <a:rect l="l" t="t" r="r" b="b"/>
            <a:pathLst>
              <a:path w="6039280" h="5129798">
                <a:moveTo>
                  <a:pt x="0" y="0"/>
                </a:moveTo>
                <a:lnTo>
                  <a:pt x="6039280" y="0"/>
                </a:lnTo>
                <a:lnTo>
                  <a:pt x="6039280" y="5129798"/>
                </a:lnTo>
                <a:lnTo>
                  <a:pt x="0" y="5129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7" name="TextBox 7"/>
          <p:cNvSpPr txBox="1"/>
          <p:nvPr/>
        </p:nvSpPr>
        <p:spPr>
          <a:xfrm>
            <a:off x="5069411" y="3684078"/>
            <a:ext cx="8149178" cy="1292211"/>
          </a:xfrm>
          <a:prstGeom prst="rect">
            <a:avLst/>
          </a:prstGeom>
        </p:spPr>
        <p:txBody>
          <a:bodyPr lIns="0" tIns="0" rIns="0" bIns="0" rtlCol="0" anchor="t">
            <a:spAutoFit/>
          </a:bodyPr>
          <a:lstStyle/>
          <a:p>
            <a:pPr algn="ctr">
              <a:lnSpc>
                <a:spcPts val="9450"/>
              </a:lnSpc>
            </a:pPr>
            <a:r>
              <a:rPr lang="en-US" sz="10053" b="1">
                <a:solidFill>
                  <a:srgbClr val="764737"/>
                </a:solidFill>
                <a:latin typeface="Cormorant Garamond Bold"/>
                <a:ea typeface="Cormorant Garamond Bold"/>
                <a:cs typeface="Cormorant Garamond Bold"/>
                <a:sym typeface="Cormorant Garamond Bold"/>
              </a:rPr>
              <a:t>OUR TEAM</a:t>
            </a:r>
          </a:p>
        </p:txBody>
      </p:sp>
      <p:sp>
        <p:nvSpPr>
          <p:cNvPr id="8" name="TextBox 8"/>
          <p:cNvSpPr txBox="1"/>
          <p:nvPr/>
        </p:nvSpPr>
        <p:spPr>
          <a:xfrm>
            <a:off x="4658041" y="4991100"/>
            <a:ext cx="8971918" cy="2110740"/>
          </a:xfrm>
          <a:prstGeom prst="rect">
            <a:avLst/>
          </a:prstGeom>
        </p:spPr>
        <p:txBody>
          <a:bodyPr lIns="0" tIns="0" rIns="0" bIns="0" rtlCol="0" anchor="t">
            <a:spAutoFit/>
          </a:bodyPr>
          <a:lstStyle/>
          <a:p>
            <a:pPr algn="ctr">
              <a:lnSpc>
                <a:spcPts val="5459"/>
              </a:lnSpc>
            </a:pPr>
            <a:r>
              <a:rPr lang="en-US" sz="3899">
                <a:solidFill>
                  <a:srgbClr val="764737"/>
                </a:solidFill>
                <a:latin typeface="Calibri (MS)"/>
                <a:ea typeface="Calibri (MS)"/>
                <a:cs typeface="Calibri (MS)"/>
                <a:sym typeface="Calibri (MS)"/>
              </a:rPr>
              <a:t>Μαρία Κόμισσα Καλαφάτη 8190051 </a:t>
            </a:r>
          </a:p>
          <a:p>
            <a:pPr algn="ctr">
              <a:lnSpc>
                <a:spcPts val="5459"/>
              </a:lnSpc>
            </a:pPr>
            <a:r>
              <a:rPr lang="en-US" sz="3899">
                <a:solidFill>
                  <a:srgbClr val="764737"/>
                </a:solidFill>
                <a:latin typeface="Calibri (MS)"/>
                <a:ea typeface="Calibri (MS)"/>
                <a:cs typeface="Calibri (MS)"/>
                <a:sym typeface="Calibri (MS)"/>
              </a:rPr>
              <a:t>Δήμητρα Παραβατού 8210118</a:t>
            </a:r>
          </a:p>
          <a:p>
            <a:pPr algn="ctr">
              <a:lnSpc>
                <a:spcPts val="5459"/>
              </a:lnSpc>
            </a:pPr>
            <a:r>
              <a:rPr lang="en-US" sz="3899">
                <a:solidFill>
                  <a:srgbClr val="764737"/>
                </a:solidFill>
                <a:latin typeface="Calibri (MS)"/>
                <a:ea typeface="Calibri (MS)"/>
                <a:cs typeface="Calibri (MS)"/>
                <a:sym typeface="Calibri (MS)"/>
              </a:rPr>
              <a:t>Αργυρώ Τσαμπίκα Σκουμιού 8210138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CFCF2"/>
        </a:solidFill>
        <a:effectLst/>
      </p:bgPr>
    </p:bg>
    <p:spTree>
      <p:nvGrpSpPr>
        <p:cNvPr id="1" name=""/>
        <p:cNvGrpSpPr/>
        <p:nvPr/>
      </p:nvGrpSpPr>
      <p:grpSpPr>
        <a:xfrm>
          <a:off x="0" y="0"/>
          <a:ext cx="0" cy="0"/>
          <a:chOff x="0" y="0"/>
          <a:chExt cx="0" cy="0"/>
        </a:xfrm>
      </p:grpSpPr>
      <p:sp>
        <p:nvSpPr>
          <p:cNvPr id="2" name="Freeform 2"/>
          <p:cNvSpPr/>
          <p:nvPr/>
        </p:nvSpPr>
        <p:spPr>
          <a:xfrm rot="-636145">
            <a:off x="10257419" y="7741760"/>
            <a:ext cx="9301406" cy="4293331"/>
          </a:xfrm>
          <a:custGeom>
            <a:avLst/>
            <a:gdLst/>
            <a:ahLst/>
            <a:cxnLst/>
            <a:rect l="l" t="t" r="r" b="b"/>
            <a:pathLst>
              <a:path w="9301406" h="4293331">
                <a:moveTo>
                  <a:pt x="0" y="0"/>
                </a:moveTo>
                <a:lnTo>
                  <a:pt x="9301406" y="0"/>
                </a:lnTo>
                <a:lnTo>
                  <a:pt x="9301406" y="4293331"/>
                </a:lnTo>
                <a:lnTo>
                  <a:pt x="0" y="429333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l-GR"/>
          </a:p>
        </p:txBody>
      </p:sp>
      <p:sp>
        <p:nvSpPr>
          <p:cNvPr id="3" name="Freeform 3"/>
          <p:cNvSpPr/>
          <p:nvPr/>
        </p:nvSpPr>
        <p:spPr>
          <a:xfrm>
            <a:off x="-1328592" y="5143500"/>
            <a:ext cx="8326598" cy="6035110"/>
          </a:xfrm>
          <a:custGeom>
            <a:avLst/>
            <a:gdLst/>
            <a:ahLst/>
            <a:cxnLst/>
            <a:rect l="l" t="t" r="r" b="b"/>
            <a:pathLst>
              <a:path w="8326598" h="6035110">
                <a:moveTo>
                  <a:pt x="0" y="0"/>
                </a:moveTo>
                <a:lnTo>
                  <a:pt x="8326597" y="0"/>
                </a:lnTo>
                <a:lnTo>
                  <a:pt x="8326597" y="6035110"/>
                </a:lnTo>
                <a:lnTo>
                  <a:pt x="0" y="60351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l-GR"/>
          </a:p>
        </p:txBody>
      </p:sp>
      <p:sp>
        <p:nvSpPr>
          <p:cNvPr id="4" name="Freeform 4"/>
          <p:cNvSpPr/>
          <p:nvPr/>
        </p:nvSpPr>
        <p:spPr>
          <a:xfrm>
            <a:off x="6737335" y="-3086100"/>
            <a:ext cx="4450404" cy="4114800"/>
          </a:xfrm>
          <a:custGeom>
            <a:avLst/>
            <a:gdLst/>
            <a:ahLst/>
            <a:cxnLst/>
            <a:rect l="l" t="t" r="r" b="b"/>
            <a:pathLst>
              <a:path w="4450404" h="4114800">
                <a:moveTo>
                  <a:pt x="0" y="0"/>
                </a:moveTo>
                <a:lnTo>
                  <a:pt x="4450404" y="0"/>
                </a:lnTo>
                <a:lnTo>
                  <a:pt x="445040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l-GR"/>
          </a:p>
        </p:txBody>
      </p:sp>
      <p:sp>
        <p:nvSpPr>
          <p:cNvPr id="5" name="Freeform 5"/>
          <p:cNvSpPr/>
          <p:nvPr/>
        </p:nvSpPr>
        <p:spPr>
          <a:xfrm>
            <a:off x="-1699067" y="-2615269"/>
            <a:ext cx="6461098" cy="5073573"/>
          </a:xfrm>
          <a:custGeom>
            <a:avLst/>
            <a:gdLst/>
            <a:ahLst/>
            <a:cxnLst/>
            <a:rect l="l" t="t" r="r" b="b"/>
            <a:pathLst>
              <a:path w="6461098" h="5073573">
                <a:moveTo>
                  <a:pt x="0" y="0"/>
                </a:moveTo>
                <a:lnTo>
                  <a:pt x="6461097" y="0"/>
                </a:lnTo>
                <a:lnTo>
                  <a:pt x="6461097" y="5073573"/>
                </a:lnTo>
                <a:lnTo>
                  <a:pt x="0" y="507357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6" name="Freeform 6"/>
          <p:cNvSpPr/>
          <p:nvPr/>
        </p:nvSpPr>
        <p:spPr>
          <a:xfrm rot="9183411">
            <a:off x="14397759" y="-2070745"/>
            <a:ext cx="6039280" cy="5129798"/>
          </a:xfrm>
          <a:custGeom>
            <a:avLst/>
            <a:gdLst/>
            <a:ahLst/>
            <a:cxnLst/>
            <a:rect l="l" t="t" r="r" b="b"/>
            <a:pathLst>
              <a:path w="6039280" h="5129798">
                <a:moveTo>
                  <a:pt x="0" y="0"/>
                </a:moveTo>
                <a:lnTo>
                  <a:pt x="6039280" y="0"/>
                </a:lnTo>
                <a:lnTo>
                  <a:pt x="6039280" y="5129798"/>
                </a:lnTo>
                <a:lnTo>
                  <a:pt x="0" y="51297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l-GR"/>
          </a:p>
        </p:txBody>
      </p:sp>
      <p:grpSp>
        <p:nvGrpSpPr>
          <p:cNvPr id="7" name="Group 7"/>
          <p:cNvGrpSpPr/>
          <p:nvPr/>
        </p:nvGrpSpPr>
        <p:grpSpPr>
          <a:xfrm>
            <a:off x="12378176" y="2951968"/>
            <a:ext cx="5529000" cy="3970744"/>
            <a:chOff x="0" y="0"/>
            <a:chExt cx="7372000" cy="5294325"/>
          </a:xfrm>
        </p:grpSpPr>
        <p:sp>
          <p:nvSpPr>
            <p:cNvPr id="8" name="Freeform 8"/>
            <p:cNvSpPr/>
            <p:nvPr/>
          </p:nvSpPr>
          <p:spPr>
            <a:xfrm>
              <a:off x="0" y="0"/>
              <a:ext cx="7372000" cy="5294325"/>
            </a:xfrm>
            <a:custGeom>
              <a:avLst/>
              <a:gdLst/>
              <a:ahLst/>
              <a:cxnLst/>
              <a:rect l="l" t="t" r="r" b="b"/>
              <a:pathLst>
                <a:path w="7372000" h="5294325">
                  <a:moveTo>
                    <a:pt x="0" y="0"/>
                  </a:moveTo>
                  <a:lnTo>
                    <a:pt x="7372000" y="0"/>
                  </a:lnTo>
                  <a:lnTo>
                    <a:pt x="7372000" y="5294325"/>
                  </a:lnTo>
                  <a:lnTo>
                    <a:pt x="0" y="5294325"/>
                  </a:lnTo>
                  <a:lnTo>
                    <a:pt x="0" y="0"/>
                  </a:lnTo>
                  <a:close/>
                </a:path>
              </a:pathLst>
            </a:custGeom>
            <a:blipFill>
              <a:blip r:embed="rId14"/>
              <a:stretch>
                <a:fillRect/>
              </a:stretch>
            </a:blipFill>
          </p:spPr>
          <p:txBody>
            <a:bodyPr/>
            <a:lstStyle/>
            <a:p>
              <a:endParaRPr lang="el-GR"/>
            </a:p>
          </p:txBody>
        </p:sp>
      </p:grpSp>
      <p:pic>
        <p:nvPicPr>
          <p:cNvPr id="9" name="Picture 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5"/>
          <a:srcRect/>
          <a:stretch>
            <a:fillRect/>
          </a:stretch>
        </p:blipFill>
        <p:spPr>
          <a:xfrm>
            <a:off x="7292340" y="1028700"/>
            <a:ext cx="3703320" cy="8229600"/>
          </a:xfrm>
          <a:prstGeom prst="rect">
            <a:avLst/>
          </a:prstGeom>
        </p:spPr>
      </p:pic>
      <p:sp>
        <p:nvSpPr>
          <p:cNvPr id="10" name="TextBox 10"/>
          <p:cNvSpPr txBox="1"/>
          <p:nvPr/>
        </p:nvSpPr>
        <p:spPr>
          <a:xfrm>
            <a:off x="-2826033" y="3035225"/>
            <a:ext cx="11788570" cy="3585378"/>
          </a:xfrm>
          <a:prstGeom prst="rect">
            <a:avLst/>
          </a:prstGeom>
        </p:spPr>
        <p:txBody>
          <a:bodyPr lIns="0" tIns="0" rIns="0" bIns="0" rtlCol="0" anchor="t">
            <a:spAutoFit/>
          </a:bodyPr>
          <a:lstStyle/>
          <a:p>
            <a:pPr algn="ctr">
              <a:lnSpc>
                <a:spcPts val="13670"/>
              </a:lnSpc>
            </a:pPr>
            <a:r>
              <a:rPr lang="en-US" sz="14543" b="1">
                <a:solidFill>
                  <a:srgbClr val="764737"/>
                </a:solidFill>
                <a:latin typeface="Cormorant Garamond Bold"/>
                <a:ea typeface="Cormorant Garamond Bold"/>
                <a:cs typeface="Cormorant Garamond Bold"/>
                <a:sym typeface="Cormorant Garamond Bold"/>
              </a:rPr>
              <a:t>LIVE </a:t>
            </a:r>
          </a:p>
          <a:p>
            <a:pPr algn="ctr">
              <a:lnSpc>
                <a:spcPts val="13670"/>
              </a:lnSpc>
            </a:pPr>
            <a:r>
              <a:rPr lang="en-US" sz="14543" b="1">
                <a:solidFill>
                  <a:srgbClr val="764737"/>
                </a:solidFill>
                <a:latin typeface="Cormorant Garamond Bold"/>
                <a:ea typeface="Cormorant Garamond Bold"/>
                <a:cs typeface="Cormorant Garamond Bold"/>
                <a:sym typeface="Cormorant Garamond Bold"/>
              </a:rPr>
              <a:t>DEMO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9"/>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CFCF2"/>
        </a:solidFill>
        <a:effectLst/>
      </p:bgPr>
    </p:bg>
    <p:spTree>
      <p:nvGrpSpPr>
        <p:cNvPr id="1" name=""/>
        <p:cNvGrpSpPr/>
        <p:nvPr/>
      </p:nvGrpSpPr>
      <p:grpSpPr>
        <a:xfrm>
          <a:off x="0" y="0"/>
          <a:ext cx="0" cy="0"/>
          <a:chOff x="0" y="0"/>
          <a:chExt cx="0" cy="0"/>
        </a:xfrm>
      </p:grpSpPr>
      <p:sp>
        <p:nvSpPr>
          <p:cNvPr id="2" name="Freeform 2"/>
          <p:cNvSpPr/>
          <p:nvPr/>
        </p:nvSpPr>
        <p:spPr>
          <a:xfrm rot="-636145">
            <a:off x="10257419" y="7741760"/>
            <a:ext cx="9301406" cy="4293331"/>
          </a:xfrm>
          <a:custGeom>
            <a:avLst/>
            <a:gdLst/>
            <a:ahLst/>
            <a:cxnLst/>
            <a:rect l="l" t="t" r="r" b="b"/>
            <a:pathLst>
              <a:path w="9301406" h="4293331">
                <a:moveTo>
                  <a:pt x="0" y="0"/>
                </a:moveTo>
                <a:lnTo>
                  <a:pt x="9301406" y="0"/>
                </a:lnTo>
                <a:lnTo>
                  <a:pt x="9301406" y="4293331"/>
                </a:lnTo>
                <a:lnTo>
                  <a:pt x="0" y="4293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a:off x="-1328592" y="5143500"/>
            <a:ext cx="8326598" cy="6035110"/>
          </a:xfrm>
          <a:custGeom>
            <a:avLst/>
            <a:gdLst/>
            <a:ahLst/>
            <a:cxnLst/>
            <a:rect l="l" t="t" r="r" b="b"/>
            <a:pathLst>
              <a:path w="8326598" h="6035110">
                <a:moveTo>
                  <a:pt x="0" y="0"/>
                </a:moveTo>
                <a:lnTo>
                  <a:pt x="8326597" y="0"/>
                </a:lnTo>
                <a:lnTo>
                  <a:pt x="8326597" y="6035110"/>
                </a:lnTo>
                <a:lnTo>
                  <a:pt x="0" y="6035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l-GR"/>
          </a:p>
        </p:txBody>
      </p:sp>
      <p:sp>
        <p:nvSpPr>
          <p:cNvPr id="4" name="Freeform 4"/>
          <p:cNvSpPr/>
          <p:nvPr/>
        </p:nvSpPr>
        <p:spPr>
          <a:xfrm>
            <a:off x="7341887" y="-2615269"/>
            <a:ext cx="4450404" cy="4114800"/>
          </a:xfrm>
          <a:custGeom>
            <a:avLst/>
            <a:gdLst/>
            <a:ahLst/>
            <a:cxnLst/>
            <a:rect l="l" t="t" r="r" b="b"/>
            <a:pathLst>
              <a:path w="4450404" h="4114800">
                <a:moveTo>
                  <a:pt x="0" y="0"/>
                </a:moveTo>
                <a:lnTo>
                  <a:pt x="4450404" y="0"/>
                </a:lnTo>
                <a:lnTo>
                  <a:pt x="445040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l-GR"/>
          </a:p>
        </p:txBody>
      </p:sp>
      <p:sp>
        <p:nvSpPr>
          <p:cNvPr id="5" name="Freeform 5"/>
          <p:cNvSpPr/>
          <p:nvPr/>
        </p:nvSpPr>
        <p:spPr>
          <a:xfrm>
            <a:off x="-1699067" y="-2615269"/>
            <a:ext cx="6461098" cy="5073573"/>
          </a:xfrm>
          <a:custGeom>
            <a:avLst/>
            <a:gdLst/>
            <a:ahLst/>
            <a:cxnLst/>
            <a:rect l="l" t="t" r="r" b="b"/>
            <a:pathLst>
              <a:path w="6461098" h="5073573">
                <a:moveTo>
                  <a:pt x="0" y="0"/>
                </a:moveTo>
                <a:lnTo>
                  <a:pt x="6461097" y="0"/>
                </a:lnTo>
                <a:lnTo>
                  <a:pt x="6461097" y="5073573"/>
                </a:lnTo>
                <a:lnTo>
                  <a:pt x="0" y="50735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l-GR"/>
          </a:p>
        </p:txBody>
      </p:sp>
      <p:sp>
        <p:nvSpPr>
          <p:cNvPr id="6" name="Freeform 6"/>
          <p:cNvSpPr/>
          <p:nvPr/>
        </p:nvSpPr>
        <p:spPr>
          <a:xfrm rot="9183411">
            <a:off x="14397759" y="-2070745"/>
            <a:ext cx="6039280" cy="5129798"/>
          </a:xfrm>
          <a:custGeom>
            <a:avLst/>
            <a:gdLst/>
            <a:ahLst/>
            <a:cxnLst/>
            <a:rect l="l" t="t" r="r" b="b"/>
            <a:pathLst>
              <a:path w="6039280" h="5129798">
                <a:moveTo>
                  <a:pt x="0" y="0"/>
                </a:moveTo>
                <a:lnTo>
                  <a:pt x="6039280" y="0"/>
                </a:lnTo>
                <a:lnTo>
                  <a:pt x="6039280" y="5129798"/>
                </a:lnTo>
                <a:lnTo>
                  <a:pt x="0" y="5129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7" name="TextBox 7"/>
          <p:cNvSpPr txBox="1"/>
          <p:nvPr/>
        </p:nvSpPr>
        <p:spPr>
          <a:xfrm>
            <a:off x="3249715" y="3531786"/>
            <a:ext cx="11788570" cy="3585378"/>
          </a:xfrm>
          <a:prstGeom prst="rect">
            <a:avLst/>
          </a:prstGeom>
        </p:spPr>
        <p:txBody>
          <a:bodyPr lIns="0" tIns="0" rIns="0" bIns="0" rtlCol="0" anchor="t">
            <a:spAutoFit/>
          </a:bodyPr>
          <a:lstStyle/>
          <a:p>
            <a:pPr algn="ctr">
              <a:lnSpc>
                <a:spcPts val="13670"/>
              </a:lnSpc>
            </a:pPr>
            <a:r>
              <a:rPr lang="en-US" sz="14543" b="1" dirty="0">
                <a:solidFill>
                  <a:srgbClr val="764737"/>
                </a:solidFill>
                <a:latin typeface="Cormorant Garamond Bold"/>
                <a:ea typeface="Cormorant Garamond Bold"/>
                <a:cs typeface="Cormorant Garamond Bold"/>
                <a:sym typeface="Cormorant Garamond Bold"/>
              </a:rPr>
              <a:t>QUESTION</a:t>
            </a:r>
          </a:p>
          <a:p>
            <a:pPr algn="ctr">
              <a:lnSpc>
                <a:spcPts val="13670"/>
              </a:lnSpc>
            </a:pPr>
            <a:r>
              <a:rPr lang="en-US" sz="14543" b="1" dirty="0">
                <a:solidFill>
                  <a:srgbClr val="764737"/>
                </a:solidFill>
                <a:latin typeface="Cormorant Garamond Bold"/>
                <a:ea typeface="Cormorant Garamond Bold"/>
                <a:cs typeface="Cormorant Garamond Bold"/>
                <a:sym typeface="Cormorant Garamond Bold"/>
              </a:rPr>
              <a:t>TIME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CFCF2"/>
        </a:solidFill>
        <a:effectLst/>
      </p:bgPr>
    </p:bg>
    <p:spTree>
      <p:nvGrpSpPr>
        <p:cNvPr id="1" name=""/>
        <p:cNvGrpSpPr/>
        <p:nvPr/>
      </p:nvGrpSpPr>
      <p:grpSpPr>
        <a:xfrm>
          <a:off x="0" y="0"/>
          <a:ext cx="0" cy="0"/>
          <a:chOff x="0" y="0"/>
          <a:chExt cx="0" cy="0"/>
        </a:xfrm>
      </p:grpSpPr>
      <p:sp>
        <p:nvSpPr>
          <p:cNvPr id="2" name="Freeform 2"/>
          <p:cNvSpPr/>
          <p:nvPr/>
        </p:nvSpPr>
        <p:spPr>
          <a:xfrm rot="-636145">
            <a:off x="10257419" y="7741760"/>
            <a:ext cx="9301406" cy="4293331"/>
          </a:xfrm>
          <a:custGeom>
            <a:avLst/>
            <a:gdLst/>
            <a:ahLst/>
            <a:cxnLst/>
            <a:rect l="l" t="t" r="r" b="b"/>
            <a:pathLst>
              <a:path w="9301406" h="4293331">
                <a:moveTo>
                  <a:pt x="0" y="0"/>
                </a:moveTo>
                <a:lnTo>
                  <a:pt x="9301406" y="0"/>
                </a:lnTo>
                <a:lnTo>
                  <a:pt x="9301406" y="4293331"/>
                </a:lnTo>
                <a:lnTo>
                  <a:pt x="0" y="4293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a:off x="-1328592" y="5143500"/>
            <a:ext cx="8326598" cy="6035110"/>
          </a:xfrm>
          <a:custGeom>
            <a:avLst/>
            <a:gdLst/>
            <a:ahLst/>
            <a:cxnLst/>
            <a:rect l="l" t="t" r="r" b="b"/>
            <a:pathLst>
              <a:path w="8326598" h="6035110">
                <a:moveTo>
                  <a:pt x="0" y="0"/>
                </a:moveTo>
                <a:lnTo>
                  <a:pt x="8326597" y="0"/>
                </a:lnTo>
                <a:lnTo>
                  <a:pt x="8326597" y="6035110"/>
                </a:lnTo>
                <a:lnTo>
                  <a:pt x="0" y="6035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l-GR"/>
          </a:p>
        </p:txBody>
      </p:sp>
      <p:sp>
        <p:nvSpPr>
          <p:cNvPr id="4" name="Freeform 4"/>
          <p:cNvSpPr/>
          <p:nvPr/>
        </p:nvSpPr>
        <p:spPr>
          <a:xfrm>
            <a:off x="7341887" y="-2615269"/>
            <a:ext cx="4450404" cy="4114800"/>
          </a:xfrm>
          <a:custGeom>
            <a:avLst/>
            <a:gdLst/>
            <a:ahLst/>
            <a:cxnLst/>
            <a:rect l="l" t="t" r="r" b="b"/>
            <a:pathLst>
              <a:path w="4450404" h="4114800">
                <a:moveTo>
                  <a:pt x="0" y="0"/>
                </a:moveTo>
                <a:lnTo>
                  <a:pt x="4450404" y="0"/>
                </a:lnTo>
                <a:lnTo>
                  <a:pt x="445040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l-GR"/>
          </a:p>
        </p:txBody>
      </p:sp>
      <p:sp>
        <p:nvSpPr>
          <p:cNvPr id="5" name="Freeform 5"/>
          <p:cNvSpPr/>
          <p:nvPr/>
        </p:nvSpPr>
        <p:spPr>
          <a:xfrm>
            <a:off x="-1699067" y="-2615269"/>
            <a:ext cx="6461098" cy="5073573"/>
          </a:xfrm>
          <a:custGeom>
            <a:avLst/>
            <a:gdLst/>
            <a:ahLst/>
            <a:cxnLst/>
            <a:rect l="l" t="t" r="r" b="b"/>
            <a:pathLst>
              <a:path w="6461098" h="5073573">
                <a:moveTo>
                  <a:pt x="0" y="0"/>
                </a:moveTo>
                <a:lnTo>
                  <a:pt x="6461097" y="0"/>
                </a:lnTo>
                <a:lnTo>
                  <a:pt x="6461097" y="5073573"/>
                </a:lnTo>
                <a:lnTo>
                  <a:pt x="0" y="50735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l-GR"/>
          </a:p>
        </p:txBody>
      </p:sp>
      <p:sp>
        <p:nvSpPr>
          <p:cNvPr id="6" name="Freeform 6"/>
          <p:cNvSpPr/>
          <p:nvPr/>
        </p:nvSpPr>
        <p:spPr>
          <a:xfrm rot="9183411">
            <a:off x="14397759" y="-2070745"/>
            <a:ext cx="6039280" cy="5129798"/>
          </a:xfrm>
          <a:custGeom>
            <a:avLst/>
            <a:gdLst/>
            <a:ahLst/>
            <a:cxnLst/>
            <a:rect l="l" t="t" r="r" b="b"/>
            <a:pathLst>
              <a:path w="6039280" h="5129798">
                <a:moveTo>
                  <a:pt x="0" y="0"/>
                </a:moveTo>
                <a:lnTo>
                  <a:pt x="6039280" y="0"/>
                </a:lnTo>
                <a:lnTo>
                  <a:pt x="6039280" y="5129798"/>
                </a:lnTo>
                <a:lnTo>
                  <a:pt x="0" y="5129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7" name="TextBox 7"/>
          <p:cNvSpPr txBox="1"/>
          <p:nvPr/>
        </p:nvSpPr>
        <p:spPr>
          <a:xfrm>
            <a:off x="3249715" y="3531786"/>
            <a:ext cx="11788570" cy="3585378"/>
          </a:xfrm>
          <a:prstGeom prst="rect">
            <a:avLst/>
          </a:prstGeom>
        </p:spPr>
        <p:txBody>
          <a:bodyPr lIns="0" tIns="0" rIns="0" bIns="0" rtlCol="0" anchor="t">
            <a:spAutoFit/>
          </a:bodyPr>
          <a:lstStyle/>
          <a:p>
            <a:pPr algn="ctr">
              <a:lnSpc>
                <a:spcPts val="13670"/>
              </a:lnSpc>
            </a:pPr>
            <a:r>
              <a:rPr lang="en-US" sz="14543" b="1">
                <a:solidFill>
                  <a:srgbClr val="764737"/>
                </a:solidFill>
                <a:latin typeface="Cormorant Garamond Bold"/>
                <a:ea typeface="Cormorant Garamond Bold"/>
                <a:cs typeface="Cormorant Garamond Bold"/>
                <a:sym typeface="Cormorant Garamond Bold"/>
              </a:rPr>
              <a:t>THANK</a:t>
            </a:r>
          </a:p>
          <a:p>
            <a:pPr algn="ctr">
              <a:lnSpc>
                <a:spcPts val="13670"/>
              </a:lnSpc>
            </a:pPr>
            <a:r>
              <a:rPr lang="en-US" sz="14543" b="1">
                <a:solidFill>
                  <a:srgbClr val="764737"/>
                </a:solidFill>
                <a:latin typeface="Cormorant Garamond Bold"/>
                <a:ea typeface="Cormorant Garamond Bold"/>
                <a:cs typeface="Cormorant Garamond Bold"/>
                <a:sym typeface="Cormorant Garamond Bold"/>
              </a:rPr>
              <a:t>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CF2"/>
        </a:solidFill>
        <a:effectLst/>
      </p:bgPr>
    </p:bg>
    <p:spTree>
      <p:nvGrpSpPr>
        <p:cNvPr id="1" name=""/>
        <p:cNvGrpSpPr/>
        <p:nvPr/>
      </p:nvGrpSpPr>
      <p:grpSpPr>
        <a:xfrm>
          <a:off x="0" y="0"/>
          <a:ext cx="0" cy="0"/>
          <a:chOff x="0" y="0"/>
          <a:chExt cx="0" cy="0"/>
        </a:xfrm>
      </p:grpSpPr>
      <p:sp>
        <p:nvSpPr>
          <p:cNvPr id="2" name="Freeform 2"/>
          <p:cNvSpPr/>
          <p:nvPr/>
        </p:nvSpPr>
        <p:spPr>
          <a:xfrm rot="-636145">
            <a:off x="10257419" y="7741760"/>
            <a:ext cx="9301406" cy="4293331"/>
          </a:xfrm>
          <a:custGeom>
            <a:avLst/>
            <a:gdLst/>
            <a:ahLst/>
            <a:cxnLst/>
            <a:rect l="l" t="t" r="r" b="b"/>
            <a:pathLst>
              <a:path w="9301406" h="4293331">
                <a:moveTo>
                  <a:pt x="0" y="0"/>
                </a:moveTo>
                <a:lnTo>
                  <a:pt x="9301406" y="0"/>
                </a:lnTo>
                <a:lnTo>
                  <a:pt x="9301406" y="4293331"/>
                </a:lnTo>
                <a:lnTo>
                  <a:pt x="0" y="4293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a:off x="-1328592" y="5143500"/>
            <a:ext cx="8326598" cy="6035110"/>
          </a:xfrm>
          <a:custGeom>
            <a:avLst/>
            <a:gdLst/>
            <a:ahLst/>
            <a:cxnLst/>
            <a:rect l="l" t="t" r="r" b="b"/>
            <a:pathLst>
              <a:path w="8326598" h="6035110">
                <a:moveTo>
                  <a:pt x="0" y="0"/>
                </a:moveTo>
                <a:lnTo>
                  <a:pt x="8326597" y="0"/>
                </a:lnTo>
                <a:lnTo>
                  <a:pt x="8326597" y="6035110"/>
                </a:lnTo>
                <a:lnTo>
                  <a:pt x="0" y="6035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l-GR"/>
          </a:p>
        </p:txBody>
      </p:sp>
      <p:sp>
        <p:nvSpPr>
          <p:cNvPr id="4" name="Freeform 4"/>
          <p:cNvSpPr/>
          <p:nvPr/>
        </p:nvSpPr>
        <p:spPr>
          <a:xfrm>
            <a:off x="7341887" y="-2615269"/>
            <a:ext cx="4450404" cy="4114800"/>
          </a:xfrm>
          <a:custGeom>
            <a:avLst/>
            <a:gdLst/>
            <a:ahLst/>
            <a:cxnLst/>
            <a:rect l="l" t="t" r="r" b="b"/>
            <a:pathLst>
              <a:path w="4450404" h="4114800">
                <a:moveTo>
                  <a:pt x="0" y="0"/>
                </a:moveTo>
                <a:lnTo>
                  <a:pt x="4450404" y="0"/>
                </a:lnTo>
                <a:lnTo>
                  <a:pt x="445040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l-GR"/>
          </a:p>
        </p:txBody>
      </p:sp>
      <p:sp>
        <p:nvSpPr>
          <p:cNvPr id="5" name="Freeform 5"/>
          <p:cNvSpPr/>
          <p:nvPr/>
        </p:nvSpPr>
        <p:spPr>
          <a:xfrm>
            <a:off x="-1699067" y="-2615269"/>
            <a:ext cx="6461098" cy="5073573"/>
          </a:xfrm>
          <a:custGeom>
            <a:avLst/>
            <a:gdLst/>
            <a:ahLst/>
            <a:cxnLst/>
            <a:rect l="l" t="t" r="r" b="b"/>
            <a:pathLst>
              <a:path w="6461098" h="5073573">
                <a:moveTo>
                  <a:pt x="0" y="0"/>
                </a:moveTo>
                <a:lnTo>
                  <a:pt x="6461097" y="0"/>
                </a:lnTo>
                <a:lnTo>
                  <a:pt x="6461097" y="5073573"/>
                </a:lnTo>
                <a:lnTo>
                  <a:pt x="0" y="50735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l-GR"/>
          </a:p>
        </p:txBody>
      </p:sp>
      <p:sp>
        <p:nvSpPr>
          <p:cNvPr id="6" name="Freeform 6"/>
          <p:cNvSpPr/>
          <p:nvPr/>
        </p:nvSpPr>
        <p:spPr>
          <a:xfrm rot="9183411">
            <a:off x="14397759" y="-2070745"/>
            <a:ext cx="6039280" cy="5129798"/>
          </a:xfrm>
          <a:custGeom>
            <a:avLst/>
            <a:gdLst/>
            <a:ahLst/>
            <a:cxnLst/>
            <a:rect l="l" t="t" r="r" b="b"/>
            <a:pathLst>
              <a:path w="6039280" h="5129798">
                <a:moveTo>
                  <a:pt x="0" y="0"/>
                </a:moveTo>
                <a:lnTo>
                  <a:pt x="6039280" y="0"/>
                </a:lnTo>
                <a:lnTo>
                  <a:pt x="6039280" y="5129798"/>
                </a:lnTo>
                <a:lnTo>
                  <a:pt x="0" y="5129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7" name="TextBox 7"/>
          <p:cNvSpPr txBox="1"/>
          <p:nvPr/>
        </p:nvSpPr>
        <p:spPr>
          <a:xfrm>
            <a:off x="5069411" y="1737656"/>
            <a:ext cx="8149178" cy="1292211"/>
          </a:xfrm>
          <a:prstGeom prst="rect">
            <a:avLst/>
          </a:prstGeom>
        </p:spPr>
        <p:txBody>
          <a:bodyPr lIns="0" tIns="0" rIns="0" bIns="0" rtlCol="0" anchor="t">
            <a:spAutoFit/>
          </a:bodyPr>
          <a:lstStyle/>
          <a:p>
            <a:pPr algn="ctr">
              <a:lnSpc>
                <a:spcPts val="9450"/>
              </a:lnSpc>
            </a:pPr>
            <a:r>
              <a:rPr lang="en-US" sz="10053" b="1">
                <a:solidFill>
                  <a:srgbClr val="764737"/>
                </a:solidFill>
                <a:latin typeface="Cormorant Garamond Bold"/>
                <a:ea typeface="Cormorant Garamond Bold"/>
                <a:cs typeface="Cormorant Garamond Bold"/>
                <a:sym typeface="Cormorant Garamond Bold"/>
              </a:rPr>
              <a:t>IDEA</a:t>
            </a:r>
          </a:p>
        </p:txBody>
      </p:sp>
      <p:sp>
        <p:nvSpPr>
          <p:cNvPr id="8" name="TextBox 8"/>
          <p:cNvSpPr txBox="1"/>
          <p:nvPr/>
        </p:nvSpPr>
        <p:spPr>
          <a:xfrm>
            <a:off x="1496011" y="2886992"/>
            <a:ext cx="16142157" cy="4971325"/>
          </a:xfrm>
          <a:prstGeom prst="rect">
            <a:avLst/>
          </a:prstGeom>
        </p:spPr>
        <p:txBody>
          <a:bodyPr lIns="0" tIns="0" rIns="0" bIns="0" rtlCol="0" anchor="t">
            <a:spAutoFit/>
          </a:bodyPr>
          <a:lstStyle/>
          <a:p>
            <a:pPr algn="ctr">
              <a:lnSpc>
                <a:spcPts val="4900"/>
              </a:lnSpc>
            </a:pPr>
            <a:r>
              <a:rPr lang="en-US" sz="3500">
                <a:solidFill>
                  <a:srgbClr val="764737"/>
                </a:solidFill>
                <a:latin typeface="Calibri (MS)"/>
                <a:ea typeface="Calibri (MS)"/>
                <a:cs typeface="Calibri (MS)"/>
                <a:sym typeface="Calibri (MS)"/>
              </a:rPr>
              <a:t> Μέσα από τις λειτουργίες της, η εφαρμογή φιλοδοξεί να καλλιεργήσει ένα περιβάλλον αυτογνωσίας, καθώς ο χρήστης μπορεί να καταγράφει και να παρακολουθεί την καθημερινή συναισθηματική του κατάσταση και να δέχεται ερεθίσματα που αποσκοπούν στην ευημερία και αυτοβελτίωση του. </a:t>
            </a:r>
          </a:p>
          <a:p>
            <a:pPr algn="ctr">
              <a:lnSpc>
                <a:spcPts val="4900"/>
              </a:lnSpc>
            </a:pPr>
            <a:endParaRPr lang="en-US" sz="3500">
              <a:solidFill>
                <a:srgbClr val="764737"/>
              </a:solidFill>
              <a:latin typeface="Calibri (MS)"/>
              <a:ea typeface="Calibri (MS)"/>
              <a:cs typeface="Calibri (MS)"/>
              <a:sym typeface="Calibri (MS)"/>
            </a:endParaRPr>
          </a:p>
          <a:p>
            <a:pPr algn="ctr">
              <a:lnSpc>
                <a:spcPts val="4900"/>
              </a:lnSpc>
            </a:pPr>
            <a:r>
              <a:rPr lang="en-US" sz="3500">
                <a:solidFill>
                  <a:srgbClr val="764737"/>
                </a:solidFill>
                <a:latin typeface="Calibri (MS)"/>
                <a:ea typeface="Calibri (MS)"/>
                <a:cs typeface="Calibri (MS)"/>
                <a:sym typeface="Calibri (MS)"/>
              </a:rPr>
              <a:t>Απευθύνεται σε άτομα που θέλουν να εξερευνήσουν τις εσωτερικές τους σκέψεις και συναισθήματα με σκοπό την κατανόηση του εαυτού και των αναγκών τους.</a:t>
            </a:r>
          </a:p>
          <a:p>
            <a:pPr algn="ctr">
              <a:lnSpc>
                <a:spcPts val="4629"/>
              </a:lnSpc>
            </a:pPr>
            <a:endParaRPr lang="en-US" sz="3500">
              <a:solidFill>
                <a:srgbClr val="764737"/>
              </a:solidFill>
              <a:latin typeface="Calibri (MS)"/>
              <a:ea typeface="Calibri (MS)"/>
              <a:cs typeface="Calibri (MS)"/>
              <a:sym typeface="Calibri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FCF2"/>
        </a:solidFill>
        <a:effectLst/>
      </p:bgPr>
    </p:bg>
    <p:spTree>
      <p:nvGrpSpPr>
        <p:cNvPr id="1" name=""/>
        <p:cNvGrpSpPr/>
        <p:nvPr/>
      </p:nvGrpSpPr>
      <p:grpSpPr>
        <a:xfrm>
          <a:off x="0" y="0"/>
          <a:ext cx="0" cy="0"/>
          <a:chOff x="0" y="0"/>
          <a:chExt cx="0" cy="0"/>
        </a:xfrm>
      </p:grpSpPr>
      <p:sp>
        <p:nvSpPr>
          <p:cNvPr id="2" name="Freeform 2"/>
          <p:cNvSpPr/>
          <p:nvPr/>
        </p:nvSpPr>
        <p:spPr>
          <a:xfrm rot="-1835163">
            <a:off x="10898161" y="7968902"/>
            <a:ext cx="9301406" cy="4293331"/>
          </a:xfrm>
          <a:custGeom>
            <a:avLst/>
            <a:gdLst/>
            <a:ahLst/>
            <a:cxnLst/>
            <a:rect l="l" t="t" r="r" b="b"/>
            <a:pathLst>
              <a:path w="9301406" h="4293331">
                <a:moveTo>
                  <a:pt x="0" y="0"/>
                </a:moveTo>
                <a:lnTo>
                  <a:pt x="9301405" y="0"/>
                </a:lnTo>
                <a:lnTo>
                  <a:pt x="9301405" y="4293330"/>
                </a:lnTo>
                <a:lnTo>
                  <a:pt x="0" y="4293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rot="1252846">
            <a:off x="-1351306" y="5115467"/>
            <a:ext cx="8326598" cy="6035110"/>
          </a:xfrm>
          <a:custGeom>
            <a:avLst/>
            <a:gdLst/>
            <a:ahLst/>
            <a:cxnLst/>
            <a:rect l="l" t="t" r="r" b="b"/>
            <a:pathLst>
              <a:path w="8326598" h="6035110">
                <a:moveTo>
                  <a:pt x="0" y="0"/>
                </a:moveTo>
                <a:lnTo>
                  <a:pt x="8326597" y="0"/>
                </a:lnTo>
                <a:lnTo>
                  <a:pt x="8326597" y="6035110"/>
                </a:lnTo>
                <a:lnTo>
                  <a:pt x="0" y="6035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l-GR"/>
          </a:p>
        </p:txBody>
      </p:sp>
      <p:sp>
        <p:nvSpPr>
          <p:cNvPr id="4" name="Freeform 4"/>
          <p:cNvSpPr/>
          <p:nvPr/>
        </p:nvSpPr>
        <p:spPr>
          <a:xfrm>
            <a:off x="6937488" y="-2932120"/>
            <a:ext cx="4450404" cy="4114800"/>
          </a:xfrm>
          <a:custGeom>
            <a:avLst/>
            <a:gdLst/>
            <a:ahLst/>
            <a:cxnLst/>
            <a:rect l="l" t="t" r="r" b="b"/>
            <a:pathLst>
              <a:path w="4450404" h="4114800">
                <a:moveTo>
                  <a:pt x="0" y="0"/>
                </a:moveTo>
                <a:lnTo>
                  <a:pt x="4450404" y="0"/>
                </a:lnTo>
                <a:lnTo>
                  <a:pt x="445040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l-GR"/>
          </a:p>
        </p:txBody>
      </p:sp>
      <p:sp>
        <p:nvSpPr>
          <p:cNvPr id="5" name="Freeform 5"/>
          <p:cNvSpPr/>
          <p:nvPr/>
        </p:nvSpPr>
        <p:spPr>
          <a:xfrm>
            <a:off x="-1699067" y="-2615269"/>
            <a:ext cx="6461098" cy="5073573"/>
          </a:xfrm>
          <a:custGeom>
            <a:avLst/>
            <a:gdLst/>
            <a:ahLst/>
            <a:cxnLst/>
            <a:rect l="l" t="t" r="r" b="b"/>
            <a:pathLst>
              <a:path w="6461098" h="5073573">
                <a:moveTo>
                  <a:pt x="0" y="0"/>
                </a:moveTo>
                <a:lnTo>
                  <a:pt x="6461097" y="0"/>
                </a:lnTo>
                <a:lnTo>
                  <a:pt x="6461097" y="5073573"/>
                </a:lnTo>
                <a:lnTo>
                  <a:pt x="0" y="50735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l-GR"/>
          </a:p>
        </p:txBody>
      </p:sp>
      <p:sp>
        <p:nvSpPr>
          <p:cNvPr id="6" name="Freeform 6"/>
          <p:cNvSpPr/>
          <p:nvPr/>
        </p:nvSpPr>
        <p:spPr>
          <a:xfrm rot="9183411">
            <a:off x="14397759" y="-2070745"/>
            <a:ext cx="6039280" cy="5129798"/>
          </a:xfrm>
          <a:custGeom>
            <a:avLst/>
            <a:gdLst/>
            <a:ahLst/>
            <a:cxnLst/>
            <a:rect l="l" t="t" r="r" b="b"/>
            <a:pathLst>
              <a:path w="6039280" h="5129798">
                <a:moveTo>
                  <a:pt x="0" y="0"/>
                </a:moveTo>
                <a:lnTo>
                  <a:pt x="6039280" y="0"/>
                </a:lnTo>
                <a:lnTo>
                  <a:pt x="6039280" y="5129798"/>
                </a:lnTo>
                <a:lnTo>
                  <a:pt x="0" y="5129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7" name="TextBox 7"/>
          <p:cNvSpPr txBox="1"/>
          <p:nvPr/>
        </p:nvSpPr>
        <p:spPr>
          <a:xfrm>
            <a:off x="3201934" y="1219200"/>
            <a:ext cx="11706188" cy="1026161"/>
          </a:xfrm>
          <a:prstGeom prst="rect">
            <a:avLst/>
          </a:prstGeom>
        </p:spPr>
        <p:txBody>
          <a:bodyPr lIns="0" tIns="0" rIns="0" bIns="0" rtlCol="0" anchor="t">
            <a:spAutoFit/>
          </a:bodyPr>
          <a:lstStyle/>
          <a:p>
            <a:pPr algn="ctr">
              <a:lnSpc>
                <a:spcPts val="7520"/>
              </a:lnSpc>
            </a:pPr>
            <a:r>
              <a:rPr lang="en-US" sz="8000" b="1">
                <a:solidFill>
                  <a:srgbClr val="764737"/>
                </a:solidFill>
                <a:latin typeface="Cormorant Garamond Bold"/>
                <a:ea typeface="Cormorant Garamond Bold"/>
                <a:cs typeface="Cormorant Garamond Bold"/>
                <a:sym typeface="Cormorant Garamond Bold"/>
              </a:rPr>
              <a:t>DESIGN DECISIONS</a:t>
            </a:r>
          </a:p>
        </p:txBody>
      </p:sp>
      <p:sp>
        <p:nvSpPr>
          <p:cNvPr id="8" name="TextBox 8"/>
          <p:cNvSpPr txBox="1"/>
          <p:nvPr/>
        </p:nvSpPr>
        <p:spPr>
          <a:xfrm>
            <a:off x="2509073" y="6685237"/>
            <a:ext cx="6260635" cy="706120"/>
          </a:xfrm>
          <a:prstGeom prst="rect">
            <a:avLst/>
          </a:prstGeom>
        </p:spPr>
        <p:txBody>
          <a:bodyPr lIns="0" tIns="0" rIns="0" bIns="0" rtlCol="0" anchor="t">
            <a:spAutoFit/>
          </a:bodyPr>
          <a:lstStyle/>
          <a:p>
            <a:pPr marL="798828" lvl="1" indent="-399414" algn="ctr">
              <a:lnSpc>
                <a:spcPts val="5179"/>
              </a:lnSpc>
              <a:buFont typeface="Arial"/>
              <a:buChar char="•"/>
            </a:pPr>
            <a:r>
              <a:rPr lang="en-US" sz="3699">
                <a:solidFill>
                  <a:srgbClr val="764737"/>
                </a:solidFill>
                <a:latin typeface="Calibri (MS)"/>
                <a:ea typeface="Calibri (MS)"/>
                <a:cs typeface="Calibri (MS)"/>
                <a:sym typeface="Calibri (MS)"/>
              </a:rPr>
              <a:t>Εκμάθηση Kotlin</a:t>
            </a:r>
          </a:p>
        </p:txBody>
      </p:sp>
      <p:sp>
        <p:nvSpPr>
          <p:cNvPr id="9" name="TextBox 9"/>
          <p:cNvSpPr txBox="1"/>
          <p:nvPr/>
        </p:nvSpPr>
        <p:spPr>
          <a:xfrm>
            <a:off x="10089440" y="3897639"/>
            <a:ext cx="7492190" cy="1363345"/>
          </a:xfrm>
          <a:prstGeom prst="rect">
            <a:avLst/>
          </a:prstGeom>
        </p:spPr>
        <p:txBody>
          <a:bodyPr lIns="0" tIns="0" rIns="0" bIns="0" rtlCol="0" anchor="t">
            <a:spAutoFit/>
          </a:bodyPr>
          <a:lstStyle/>
          <a:p>
            <a:pPr marL="798828" lvl="1" indent="-399414" algn="ctr">
              <a:lnSpc>
                <a:spcPts val="5179"/>
              </a:lnSpc>
              <a:buFont typeface="Arial"/>
              <a:buChar char="•"/>
            </a:pPr>
            <a:r>
              <a:rPr lang="en-US" sz="3699">
                <a:solidFill>
                  <a:srgbClr val="764737"/>
                </a:solidFill>
                <a:latin typeface="Calibri (MS)"/>
                <a:ea typeface="Calibri (MS)"/>
                <a:cs typeface="Calibri (MS)"/>
                <a:sym typeface="Calibri (MS)"/>
              </a:rPr>
              <a:t>Οργάνωση των ViewModels μέσω της AppViewModelProvider</a:t>
            </a:r>
          </a:p>
        </p:txBody>
      </p:sp>
      <p:sp>
        <p:nvSpPr>
          <p:cNvPr id="10" name="TextBox 10"/>
          <p:cNvSpPr txBox="1"/>
          <p:nvPr/>
        </p:nvSpPr>
        <p:spPr>
          <a:xfrm>
            <a:off x="532944" y="2911446"/>
            <a:ext cx="9034145" cy="1363345"/>
          </a:xfrm>
          <a:prstGeom prst="rect">
            <a:avLst/>
          </a:prstGeom>
        </p:spPr>
        <p:txBody>
          <a:bodyPr lIns="0" tIns="0" rIns="0" bIns="0" rtlCol="0" anchor="t">
            <a:spAutoFit/>
          </a:bodyPr>
          <a:lstStyle/>
          <a:p>
            <a:pPr marL="798828" lvl="1" indent="-399414" algn="ctr">
              <a:lnSpc>
                <a:spcPts val="5179"/>
              </a:lnSpc>
              <a:buFont typeface="Arial"/>
              <a:buChar char="•"/>
            </a:pPr>
            <a:r>
              <a:rPr lang="en-US" sz="3699">
                <a:solidFill>
                  <a:srgbClr val="764737"/>
                </a:solidFill>
                <a:latin typeface="Calibri (MS)"/>
                <a:ea typeface="Calibri (MS)"/>
                <a:cs typeface="Calibri (MS)"/>
                <a:sym typeface="Calibri (MS)"/>
              </a:rPr>
              <a:t>Χρήση Jetpack Compose με τον ελάχιστο δυνατό αριθμό Dependencies </a:t>
            </a:r>
          </a:p>
        </p:txBody>
      </p:sp>
      <p:sp>
        <p:nvSpPr>
          <p:cNvPr id="11" name="TextBox 11"/>
          <p:cNvSpPr txBox="1"/>
          <p:nvPr/>
        </p:nvSpPr>
        <p:spPr>
          <a:xfrm>
            <a:off x="532944" y="4350991"/>
            <a:ext cx="7244450" cy="706120"/>
          </a:xfrm>
          <a:prstGeom prst="rect">
            <a:avLst/>
          </a:prstGeom>
        </p:spPr>
        <p:txBody>
          <a:bodyPr lIns="0" tIns="0" rIns="0" bIns="0" rtlCol="0" anchor="t">
            <a:spAutoFit/>
          </a:bodyPr>
          <a:lstStyle/>
          <a:p>
            <a:pPr marL="798828" lvl="1" indent="-399414" algn="ctr">
              <a:lnSpc>
                <a:spcPts val="5179"/>
              </a:lnSpc>
              <a:buFont typeface="Arial"/>
              <a:buChar char="•"/>
            </a:pPr>
            <a:r>
              <a:rPr lang="en-US" sz="3699">
                <a:solidFill>
                  <a:srgbClr val="764737"/>
                </a:solidFill>
                <a:latin typeface="Calibri (MS)"/>
                <a:ea typeface="Calibri (MS)"/>
                <a:cs typeface="Calibri (MS)"/>
                <a:sym typeface="Calibri (MS)"/>
              </a:rPr>
              <a:t>Σχεδίαση Γραφημάτων με Canva</a:t>
            </a:r>
          </a:p>
        </p:txBody>
      </p:sp>
      <p:sp>
        <p:nvSpPr>
          <p:cNvPr id="12" name="TextBox 12"/>
          <p:cNvSpPr txBox="1"/>
          <p:nvPr/>
        </p:nvSpPr>
        <p:spPr>
          <a:xfrm>
            <a:off x="10203625" y="5333336"/>
            <a:ext cx="6719450" cy="1363345"/>
          </a:xfrm>
          <a:prstGeom prst="rect">
            <a:avLst/>
          </a:prstGeom>
        </p:spPr>
        <p:txBody>
          <a:bodyPr lIns="0" tIns="0" rIns="0" bIns="0" rtlCol="0" anchor="t">
            <a:spAutoFit/>
          </a:bodyPr>
          <a:lstStyle/>
          <a:p>
            <a:pPr marL="798828" lvl="1" indent="-399414" algn="ctr">
              <a:lnSpc>
                <a:spcPts val="5179"/>
              </a:lnSpc>
              <a:buFont typeface="Arial"/>
              <a:buChar char="•"/>
            </a:pPr>
            <a:r>
              <a:rPr lang="en-US" sz="3699">
                <a:solidFill>
                  <a:srgbClr val="764737"/>
                </a:solidFill>
                <a:latin typeface="Calibri (MS)"/>
                <a:ea typeface="Calibri (MS)"/>
                <a:cs typeface="Calibri (MS)"/>
                <a:sym typeface="Calibri (MS)"/>
              </a:rPr>
              <a:t>Παρακολούθηση Δεδομένων σε Πραγματικό Χρόνο με Flow</a:t>
            </a:r>
          </a:p>
        </p:txBody>
      </p:sp>
      <p:sp>
        <p:nvSpPr>
          <p:cNvPr id="13" name="TextBox 13"/>
          <p:cNvSpPr txBox="1"/>
          <p:nvPr/>
        </p:nvSpPr>
        <p:spPr>
          <a:xfrm>
            <a:off x="6559550" y="1972944"/>
            <a:ext cx="4828342" cy="663575"/>
          </a:xfrm>
          <a:prstGeom prst="rect">
            <a:avLst/>
          </a:prstGeom>
        </p:spPr>
        <p:txBody>
          <a:bodyPr lIns="0" tIns="0" rIns="0" bIns="0" rtlCol="0" anchor="t">
            <a:spAutoFit/>
          </a:bodyPr>
          <a:lstStyle/>
          <a:p>
            <a:pPr algn="ctr">
              <a:lnSpc>
                <a:spcPts val="4899"/>
              </a:lnSpc>
            </a:pPr>
            <a:r>
              <a:rPr lang="en-US" sz="3499">
                <a:solidFill>
                  <a:srgbClr val="764737"/>
                </a:solidFill>
                <a:latin typeface="Calibri (MS)"/>
                <a:ea typeface="Calibri (MS)"/>
                <a:cs typeface="Calibri (MS)"/>
                <a:sym typeface="Calibri (MS)"/>
              </a:rPr>
              <a:t>Καινοτομίες &amp; Προκλήσεις</a:t>
            </a:r>
          </a:p>
        </p:txBody>
      </p:sp>
      <p:sp>
        <p:nvSpPr>
          <p:cNvPr id="14" name="TextBox 14"/>
          <p:cNvSpPr txBox="1"/>
          <p:nvPr/>
        </p:nvSpPr>
        <p:spPr>
          <a:xfrm>
            <a:off x="10203625" y="7379912"/>
            <a:ext cx="6876413" cy="1363345"/>
          </a:xfrm>
          <a:prstGeom prst="rect">
            <a:avLst/>
          </a:prstGeom>
        </p:spPr>
        <p:txBody>
          <a:bodyPr lIns="0" tIns="0" rIns="0" bIns="0" rtlCol="0" anchor="t">
            <a:spAutoFit/>
          </a:bodyPr>
          <a:lstStyle/>
          <a:p>
            <a:pPr marL="798828" lvl="1" indent="-399414" algn="ctr">
              <a:lnSpc>
                <a:spcPts val="5179"/>
              </a:lnSpc>
              <a:buFont typeface="Arial"/>
              <a:buChar char="•"/>
            </a:pPr>
            <a:r>
              <a:rPr lang="en-US" sz="3699">
                <a:solidFill>
                  <a:srgbClr val="764737"/>
                </a:solidFill>
                <a:latin typeface="Calibri (MS)"/>
                <a:ea typeface="Calibri (MS)"/>
                <a:cs typeface="Calibri (MS)"/>
                <a:sym typeface="Calibri (MS)"/>
              </a:rPr>
              <a:t>Συγχρονισμός video, timer &amp; κατηγοριών βίντεο</a:t>
            </a:r>
          </a:p>
        </p:txBody>
      </p:sp>
      <p:sp>
        <p:nvSpPr>
          <p:cNvPr id="15" name="TextBox 15"/>
          <p:cNvSpPr txBox="1"/>
          <p:nvPr/>
        </p:nvSpPr>
        <p:spPr>
          <a:xfrm>
            <a:off x="532944" y="5333336"/>
            <a:ext cx="8872504" cy="1363345"/>
          </a:xfrm>
          <a:prstGeom prst="rect">
            <a:avLst/>
          </a:prstGeom>
        </p:spPr>
        <p:txBody>
          <a:bodyPr lIns="0" tIns="0" rIns="0" bIns="0" rtlCol="0" anchor="t">
            <a:spAutoFit/>
          </a:bodyPr>
          <a:lstStyle/>
          <a:p>
            <a:pPr marL="798828" lvl="1" indent="-399414" algn="ctr">
              <a:lnSpc>
                <a:spcPts val="5179"/>
              </a:lnSpc>
              <a:buFont typeface="Arial"/>
              <a:buChar char="•"/>
            </a:pPr>
            <a:r>
              <a:rPr lang="en-US" sz="3699">
                <a:solidFill>
                  <a:srgbClr val="764737"/>
                </a:solidFill>
                <a:latin typeface="Calibri (MS)"/>
                <a:ea typeface="Calibri (MS)"/>
                <a:cs typeface="Calibri (MS)"/>
                <a:sym typeface="Calibri (MS)"/>
              </a:rPr>
              <a:t>Οργάνωση Βάσης και Αρχιτεκτονικής (DAO -&gt; Repository -&gt; ViewModel -&gt; UI):</a:t>
            </a:r>
          </a:p>
        </p:txBody>
      </p:sp>
      <p:sp>
        <p:nvSpPr>
          <p:cNvPr id="16" name="TextBox 16"/>
          <p:cNvSpPr txBox="1"/>
          <p:nvPr/>
        </p:nvSpPr>
        <p:spPr>
          <a:xfrm>
            <a:off x="676070" y="7379912"/>
            <a:ext cx="9189975" cy="1363345"/>
          </a:xfrm>
          <a:prstGeom prst="rect">
            <a:avLst/>
          </a:prstGeom>
        </p:spPr>
        <p:txBody>
          <a:bodyPr lIns="0" tIns="0" rIns="0" bIns="0" rtlCol="0" anchor="t">
            <a:spAutoFit/>
          </a:bodyPr>
          <a:lstStyle/>
          <a:p>
            <a:pPr marL="798828" lvl="1" indent="-399414" algn="ctr">
              <a:lnSpc>
                <a:spcPts val="5179"/>
              </a:lnSpc>
              <a:buFont typeface="Arial"/>
              <a:buChar char="•"/>
            </a:pPr>
            <a:r>
              <a:rPr lang="en-US" sz="3699">
                <a:solidFill>
                  <a:srgbClr val="764737"/>
                </a:solidFill>
                <a:latin typeface="Calibri (MS)"/>
                <a:ea typeface="Calibri (MS)"/>
                <a:cs typeface="Calibri (MS)"/>
                <a:sym typeface="Calibri (MS)"/>
              </a:rPr>
              <a:t>Gradle Dependencies SDK Versions για Compatibility και Reconfiguration</a:t>
            </a:r>
          </a:p>
        </p:txBody>
      </p:sp>
      <p:sp>
        <p:nvSpPr>
          <p:cNvPr id="17" name="TextBox 17"/>
          <p:cNvSpPr txBox="1"/>
          <p:nvPr/>
        </p:nvSpPr>
        <p:spPr>
          <a:xfrm>
            <a:off x="10089440" y="2915294"/>
            <a:ext cx="8079085" cy="706120"/>
          </a:xfrm>
          <a:prstGeom prst="rect">
            <a:avLst/>
          </a:prstGeom>
        </p:spPr>
        <p:txBody>
          <a:bodyPr lIns="0" tIns="0" rIns="0" bIns="0" rtlCol="0" anchor="t">
            <a:spAutoFit/>
          </a:bodyPr>
          <a:lstStyle/>
          <a:p>
            <a:pPr marL="798828" lvl="1" indent="-399414" algn="ctr">
              <a:lnSpc>
                <a:spcPts val="5179"/>
              </a:lnSpc>
              <a:buFont typeface="Arial"/>
              <a:buChar char="•"/>
            </a:pPr>
            <a:r>
              <a:rPr lang="en-US" sz="3699">
                <a:solidFill>
                  <a:srgbClr val="764737"/>
                </a:solidFill>
                <a:latin typeface="Calibri (MS)"/>
                <a:ea typeface="Calibri (MS)"/>
                <a:cs typeface="Calibri (MS)"/>
                <a:sym typeface="Calibri (MS)"/>
              </a:rPr>
              <a:t>Χρήση Date Format αντί για java.time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FCF2"/>
        </a:solidFill>
        <a:effectLst/>
      </p:bgPr>
    </p:bg>
    <p:spTree>
      <p:nvGrpSpPr>
        <p:cNvPr id="1" name=""/>
        <p:cNvGrpSpPr/>
        <p:nvPr/>
      </p:nvGrpSpPr>
      <p:grpSpPr>
        <a:xfrm>
          <a:off x="0" y="0"/>
          <a:ext cx="0" cy="0"/>
          <a:chOff x="0" y="0"/>
          <a:chExt cx="0" cy="0"/>
        </a:xfrm>
      </p:grpSpPr>
      <p:sp>
        <p:nvSpPr>
          <p:cNvPr id="2" name="Freeform 2"/>
          <p:cNvSpPr/>
          <p:nvPr/>
        </p:nvSpPr>
        <p:spPr>
          <a:xfrm rot="-636145">
            <a:off x="10562405" y="7912076"/>
            <a:ext cx="9301406" cy="4293331"/>
          </a:xfrm>
          <a:custGeom>
            <a:avLst/>
            <a:gdLst/>
            <a:ahLst/>
            <a:cxnLst/>
            <a:rect l="l" t="t" r="r" b="b"/>
            <a:pathLst>
              <a:path w="9301406" h="4293331">
                <a:moveTo>
                  <a:pt x="0" y="0"/>
                </a:moveTo>
                <a:lnTo>
                  <a:pt x="9301406" y="0"/>
                </a:lnTo>
                <a:lnTo>
                  <a:pt x="9301406" y="4293330"/>
                </a:lnTo>
                <a:lnTo>
                  <a:pt x="0" y="42933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a:off x="-1699067" y="5399959"/>
            <a:ext cx="8326598" cy="6035110"/>
          </a:xfrm>
          <a:custGeom>
            <a:avLst/>
            <a:gdLst/>
            <a:ahLst/>
            <a:cxnLst/>
            <a:rect l="l" t="t" r="r" b="b"/>
            <a:pathLst>
              <a:path w="8326598" h="6035110">
                <a:moveTo>
                  <a:pt x="0" y="0"/>
                </a:moveTo>
                <a:lnTo>
                  <a:pt x="8326597" y="0"/>
                </a:lnTo>
                <a:lnTo>
                  <a:pt x="8326597" y="6035110"/>
                </a:lnTo>
                <a:lnTo>
                  <a:pt x="0" y="6035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l-GR"/>
          </a:p>
        </p:txBody>
      </p:sp>
      <p:sp>
        <p:nvSpPr>
          <p:cNvPr id="4" name="Freeform 4"/>
          <p:cNvSpPr/>
          <p:nvPr/>
        </p:nvSpPr>
        <p:spPr>
          <a:xfrm>
            <a:off x="7341887" y="-2615269"/>
            <a:ext cx="4450404" cy="4114800"/>
          </a:xfrm>
          <a:custGeom>
            <a:avLst/>
            <a:gdLst/>
            <a:ahLst/>
            <a:cxnLst/>
            <a:rect l="l" t="t" r="r" b="b"/>
            <a:pathLst>
              <a:path w="4450404" h="4114800">
                <a:moveTo>
                  <a:pt x="0" y="0"/>
                </a:moveTo>
                <a:lnTo>
                  <a:pt x="4450404" y="0"/>
                </a:lnTo>
                <a:lnTo>
                  <a:pt x="445040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l-GR"/>
          </a:p>
        </p:txBody>
      </p:sp>
      <p:sp>
        <p:nvSpPr>
          <p:cNvPr id="5" name="Freeform 5"/>
          <p:cNvSpPr/>
          <p:nvPr/>
        </p:nvSpPr>
        <p:spPr>
          <a:xfrm>
            <a:off x="-1699067" y="-2615269"/>
            <a:ext cx="6461098" cy="5073573"/>
          </a:xfrm>
          <a:custGeom>
            <a:avLst/>
            <a:gdLst/>
            <a:ahLst/>
            <a:cxnLst/>
            <a:rect l="l" t="t" r="r" b="b"/>
            <a:pathLst>
              <a:path w="6461098" h="5073573">
                <a:moveTo>
                  <a:pt x="0" y="0"/>
                </a:moveTo>
                <a:lnTo>
                  <a:pt x="6461097" y="0"/>
                </a:lnTo>
                <a:lnTo>
                  <a:pt x="6461097" y="5073573"/>
                </a:lnTo>
                <a:lnTo>
                  <a:pt x="0" y="50735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l-GR"/>
          </a:p>
        </p:txBody>
      </p:sp>
      <p:sp>
        <p:nvSpPr>
          <p:cNvPr id="6" name="Freeform 6"/>
          <p:cNvSpPr/>
          <p:nvPr/>
        </p:nvSpPr>
        <p:spPr>
          <a:xfrm rot="9183411">
            <a:off x="14397759" y="-2070745"/>
            <a:ext cx="6039280" cy="5129798"/>
          </a:xfrm>
          <a:custGeom>
            <a:avLst/>
            <a:gdLst/>
            <a:ahLst/>
            <a:cxnLst/>
            <a:rect l="l" t="t" r="r" b="b"/>
            <a:pathLst>
              <a:path w="6039280" h="5129798">
                <a:moveTo>
                  <a:pt x="0" y="0"/>
                </a:moveTo>
                <a:lnTo>
                  <a:pt x="6039280" y="0"/>
                </a:lnTo>
                <a:lnTo>
                  <a:pt x="6039280" y="5129798"/>
                </a:lnTo>
                <a:lnTo>
                  <a:pt x="0" y="5129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7" name="TextBox 7"/>
          <p:cNvSpPr txBox="1"/>
          <p:nvPr/>
        </p:nvSpPr>
        <p:spPr>
          <a:xfrm>
            <a:off x="3482772" y="1883636"/>
            <a:ext cx="11730336" cy="1026161"/>
          </a:xfrm>
          <a:prstGeom prst="rect">
            <a:avLst/>
          </a:prstGeom>
        </p:spPr>
        <p:txBody>
          <a:bodyPr lIns="0" tIns="0" rIns="0" bIns="0" rtlCol="0" anchor="t">
            <a:spAutoFit/>
          </a:bodyPr>
          <a:lstStyle/>
          <a:p>
            <a:pPr algn="ctr">
              <a:lnSpc>
                <a:spcPts val="7520"/>
              </a:lnSpc>
            </a:pPr>
            <a:r>
              <a:rPr lang="en-US" sz="8000" b="1">
                <a:solidFill>
                  <a:srgbClr val="764737"/>
                </a:solidFill>
                <a:latin typeface="Cormorant Garamond Bold"/>
                <a:ea typeface="Cormorant Garamond Bold"/>
                <a:cs typeface="Cormorant Garamond Bold"/>
                <a:sym typeface="Cormorant Garamond Bold"/>
              </a:rPr>
              <a:t>DESIGN DECISIONS </a:t>
            </a:r>
          </a:p>
        </p:txBody>
      </p:sp>
      <p:sp>
        <p:nvSpPr>
          <p:cNvPr id="8" name="TextBox 8"/>
          <p:cNvSpPr txBox="1"/>
          <p:nvPr/>
        </p:nvSpPr>
        <p:spPr>
          <a:xfrm>
            <a:off x="1028700" y="4580678"/>
            <a:ext cx="8957585" cy="2677795"/>
          </a:xfrm>
          <a:prstGeom prst="rect">
            <a:avLst/>
          </a:prstGeom>
        </p:spPr>
        <p:txBody>
          <a:bodyPr lIns="0" tIns="0" rIns="0" bIns="0" rtlCol="0" anchor="t">
            <a:spAutoFit/>
          </a:bodyPr>
          <a:lstStyle/>
          <a:p>
            <a:pPr algn="l">
              <a:lnSpc>
                <a:spcPts val="5179"/>
              </a:lnSpc>
            </a:pPr>
            <a:r>
              <a:rPr lang="en-US" sz="3699">
                <a:solidFill>
                  <a:srgbClr val="764737"/>
                </a:solidFill>
                <a:latin typeface="Calibri (MS)"/>
                <a:ea typeface="Calibri (MS)"/>
                <a:cs typeface="Calibri (MS)"/>
                <a:sym typeface="Calibri (MS)"/>
              </a:rPr>
              <a:t> androidx.room.</a:t>
            </a:r>
            <a:r>
              <a:rPr lang="en-US" sz="3699" b="1">
                <a:solidFill>
                  <a:srgbClr val="764737"/>
                </a:solidFill>
                <a:latin typeface="Calibri (MS) Bold"/>
                <a:ea typeface="Calibri (MS) Bold"/>
                <a:cs typeface="Calibri (MS) Bold"/>
                <a:sym typeface="Calibri (MS) Bold"/>
              </a:rPr>
              <a:t>Room</a:t>
            </a:r>
            <a:r>
              <a:rPr lang="en-US" sz="3699">
                <a:solidFill>
                  <a:srgbClr val="764737"/>
                </a:solidFill>
                <a:latin typeface="Calibri (MS)"/>
                <a:ea typeface="Calibri (MS)"/>
                <a:cs typeface="Calibri (MS)"/>
                <a:sym typeface="Calibri (MS)"/>
              </a:rPr>
              <a:t>, </a:t>
            </a:r>
          </a:p>
          <a:p>
            <a:pPr algn="l">
              <a:lnSpc>
                <a:spcPts val="5179"/>
              </a:lnSpc>
            </a:pPr>
            <a:r>
              <a:rPr lang="en-US" sz="3699">
                <a:solidFill>
                  <a:srgbClr val="764737"/>
                </a:solidFill>
                <a:latin typeface="Calibri (MS)"/>
                <a:ea typeface="Calibri (MS)"/>
                <a:cs typeface="Calibri (MS)"/>
                <a:sym typeface="Calibri (MS)"/>
              </a:rPr>
              <a:t>kotlinx.coroutines.flow.</a:t>
            </a:r>
            <a:r>
              <a:rPr lang="en-US" sz="3699" b="1">
                <a:solidFill>
                  <a:srgbClr val="764737"/>
                </a:solidFill>
                <a:latin typeface="Calibri (MS) Bold"/>
                <a:ea typeface="Calibri (MS) Bold"/>
                <a:cs typeface="Calibri (MS) Bold"/>
                <a:sym typeface="Calibri (MS) Bold"/>
              </a:rPr>
              <a:t>Flow</a:t>
            </a:r>
            <a:r>
              <a:rPr lang="en-US" sz="3699">
                <a:solidFill>
                  <a:srgbClr val="764737"/>
                </a:solidFill>
                <a:latin typeface="Calibri (MS)"/>
                <a:ea typeface="Calibri (MS)"/>
                <a:cs typeface="Calibri (MS)"/>
                <a:sym typeface="Calibri (MS)"/>
              </a:rPr>
              <a:t> , </a:t>
            </a:r>
          </a:p>
          <a:p>
            <a:pPr algn="l">
              <a:lnSpc>
                <a:spcPts val="5179"/>
              </a:lnSpc>
            </a:pPr>
            <a:r>
              <a:rPr lang="en-US" sz="3699">
                <a:solidFill>
                  <a:srgbClr val="764737"/>
                </a:solidFill>
                <a:latin typeface="Calibri (MS)"/>
                <a:ea typeface="Calibri (MS)"/>
                <a:cs typeface="Calibri (MS)"/>
                <a:sym typeface="Calibri (MS)"/>
              </a:rPr>
              <a:t>androidx.room.</a:t>
            </a:r>
            <a:r>
              <a:rPr lang="en-US" sz="3699" b="1">
                <a:solidFill>
                  <a:srgbClr val="764737"/>
                </a:solidFill>
                <a:latin typeface="Calibri (MS) Bold"/>
                <a:ea typeface="Calibri (MS) Bold"/>
                <a:cs typeface="Calibri (MS) Bold"/>
                <a:sym typeface="Calibri (MS) Bold"/>
              </a:rPr>
              <a:t>Dao</a:t>
            </a:r>
            <a:r>
              <a:rPr lang="en-US" sz="3699">
                <a:solidFill>
                  <a:srgbClr val="764737"/>
                </a:solidFill>
                <a:latin typeface="Calibri (MS)"/>
                <a:ea typeface="Calibri (MS)"/>
                <a:cs typeface="Calibri (MS)"/>
                <a:sym typeface="Calibri (MS)"/>
              </a:rPr>
              <a:t>, </a:t>
            </a:r>
          </a:p>
          <a:p>
            <a:pPr algn="l">
              <a:lnSpc>
                <a:spcPts val="5179"/>
              </a:lnSpc>
            </a:pPr>
            <a:r>
              <a:rPr lang="en-US" sz="3699">
                <a:solidFill>
                  <a:srgbClr val="764737"/>
                </a:solidFill>
                <a:latin typeface="Calibri (MS)"/>
                <a:ea typeface="Calibri (MS)"/>
                <a:cs typeface="Calibri (MS)"/>
                <a:sym typeface="Calibri (MS)"/>
              </a:rPr>
              <a:t>androidx.compose.foundation.layout.</a:t>
            </a:r>
            <a:r>
              <a:rPr lang="en-US" sz="3699" b="1">
                <a:solidFill>
                  <a:srgbClr val="764737"/>
                </a:solidFill>
                <a:latin typeface="Calibri (MS) Bold"/>
                <a:ea typeface="Calibri (MS) Bold"/>
                <a:cs typeface="Calibri (MS) Bold"/>
                <a:sym typeface="Calibri (MS) Bold"/>
              </a:rPr>
              <a:t>Box</a:t>
            </a:r>
            <a:r>
              <a:rPr lang="en-US" sz="3699">
                <a:solidFill>
                  <a:srgbClr val="764737"/>
                </a:solidFill>
                <a:latin typeface="Calibri (MS)"/>
                <a:ea typeface="Calibri (MS)"/>
                <a:cs typeface="Calibri (MS)"/>
                <a:sym typeface="Calibri (MS)"/>
              </a:rPr>
              <a:t>, </a:t>
            </a:r>
          </a:p>
        </p:txBody>
      </p:sp>
      <p:sp>
        <p:nvSpPr>
          <p:cNvPr id="9" name="TextBox 9"/>
          <p:cNvSpPr txBox="1"/>
          <p:nvPr/>
        </p:nvSpPr>
        <p:spPr>
          <a:xfrm>
            <a:off x="3885151" y="7725199"/>
            <a:ext cx="10925577" cy="2020570"/>
          </a:xfrm>
          <a:prstGeom prst="rect">
            <a:avLst/>
          </a:prstGeom>
        </p:spPr>
        <p:txBody>
          <a:bodyPr lIns="0" tIns="0" rIns="0" bIns="0" rtlCol="0" anchor="t">
            <a:spAutoFit/>
          </a:bodyPr>
          <a:lstStyle/>
          <a:p>
            <a:pPr algn="ctr">
              <a:lnSpc>
                <a:spcPts val="5179"/>
              </a:lnSpc>
            </a:pPr>
            <a:r>
              <a:rPr lang="en-US" sz="3699">
                <a:solidFill>
                  <a:srgbClr val="764737"/>
                </a:solidFill>
                <a:latin typeface="Calibri (MS)"/>
                <a:ea typeface="Calibri (MS)"/>
                <a:cs typeface="Calibri (MS)"/>
                <a:sym typeface="Calibri (MS)"/>
              </a:rPr>
              <a:t>Η εφαρμογή απαντά σε όλα τα προαπαιτούμενα της εκφώνησης και έχει 5 βασικές οθόνες (Home, Calendar, Charts, Breathing, Affirmations)</a:t>
            </a:r>
          </a:p>
        </p:txBody>
      </p:sp>
      <p:sp>
        <p:nvSpPr>
          <p:cNvPr id="10" name="TextBox 10"/>
          <p:cNvSpPr txBox="1"/>
          <p:nvPr/>
        </p:nvSpPr>
        <p:spPr>
          <a:xfrm>
            <a:off x="9209030" y="4415232"/>
            <a:ext cx="8390021" cy="2677795"/>
          </a:xfrm>
          <a:prstGeom prst="rect">
            <a:avLst/>
          </a:prstGeom>
        </p:spPr>
        <p:txBody>
          <a:bodyPr lIns="0" tIns="0" rIns="0" bIns="0" rtlCol="0" anchor="t">
            <a:spAutoFit/>
          </a:bodyPr>
          <a:lstStyle/>
          <a:p>
            <a:pPr algn="r">
              <a:lnSpc>
                <a:spcPts val="5179"/>
              </a:lnSpc>
            </a:pPr>
            <a:r>
              <a:rPr lang="en-US" sz="3699">
                <a:solidFill>
                  <a:srgbClr val="764737"/>
                </a:solidFill>
                <a:latin typeface="Calibri (MS)"/>
                <a:ea typeface="Calibri (MS)"/>
                <a:cs typeface="Calibri (MS)"/>
                <a:sym typeface="Calibri (MS)"/>
              </a:rPr>
              <a:t> androidx.lifecycle.</a:t>
            </a:r>
            <a:r>
              <a:rPr lang="en-US" sz="3699" b="1">
                <a:solidFill>
                  <a:srgbClr val="764737"/>
                </a:solidFill>
                <a:latin typeface="Calibri (MS) Bold"/>
                <a:ea typeface="Calibri (MS) Bold"/>
                <a:cs typeface="Calibri (MS) Bold"/>
                <a:sym typeface="Calibri (MS) Bold"/>
              </a:rPr>
              <a:t>ViewModelProvider</a:t>
            </a:r>
            <a:r>
              <a:rPr lang="en-US" sz="3699">
                <a:solidFill>
                  <a:srgbClr val="764737"/>
                </a:solidFill>
                <a:latin typeface="Calibri (MS)"/>
                <a:ea typeface="Calibri (MS)"/>
                <a:cs typeface="Calibri (MS)"/>
                <a:sym typeface="Calibri (MS)"/>
              </a:rPr>
              <a:t>, </a:t>
            </a:r>
          </a:p>
          <a:p>
            <a:pPr algn="r">
              <a:lnSpc>
                <a:spcPts val="5179"/>
              </a:lnSpc>
            </a:pPr>
            <a:r>
              <a:rPr lang="en-US" sz="3699">
                <a:solidFill>
                  <a:srgbClr val="764737"/>
                </a:solidFill>
                <a:latin typeface="Calibri (MS)"/>
                <a:ea typeface="Calibri (MS)"/>
                <a:cs typeface="Calibri (MS)"/>
                <a:sym typeface="Calibri (MS)"/>
              </a:rPr>
              <a:t>androidx.</a:t>
            </a:r>
            <a:r>
              <a:rPr lang="en-US" sz="3699" b="1">
                <a:solidFill>
                  <a:srgbClr val="764737"/>
                </a:solidFill>
                <a:latin typeface="Calibri (MS) Bold"/>
                <a:ea typeface="Calibri (MS) Bold"/>
                <a:cs typeface="Calibri (MS) Bold"/>
                <a:sym typeface="Calibri (MS) Bold"/>
              </a:rPr>
              <a:t>compose</a:t>
            </a:r>
            <a:r>
              <a:rPr lang="en-US" sz="3699">
                <a:solidFill>
                  <a:srgbClr val="764737"/>
                </a:solidFill>
                <a:latin typeface="Calibri (MS)"/>
                <a:ea typeface="Calibri (MS)"/>
                <a:cs typeface="Calibri (MS)"/>
                <a:sym typeface="Calibri (MS)"/>
              </a:rPr>
              <a:t>.ui, </a:t>
            </a:r>
          </a:p>
          <a:p>
            <a:pPr algn="r">
              <a:lnSpc>
                <a:spcPts val="5179"/>
              </a:lnSpc>
            </a:pPr>
            <a:r>
              <a:rPr lang="en-US" sz="3699">
                <a:solidFill>
                  <a:srgbClr val="764737"/>
                </a:solidFill>
                <a:latin typeface="Calibri (MS)"/>
                <a:ea typeface="Calibri (MS)"/>
                <a:cs typeface="Calibri (MS)"/>
                <a:sym typeface="Calibri (MS)"/>
              </a:rPr>
              <a:t>androidx.compose.</a:t>
            </a:r>
            <a:r>
              <a:rPr lang="en-US" sz="3699" b="1">
                <a:solidFill>
                  <a:srgbClr val="764737"/>
                </a:solidFill>
                <a:latin typeface="Calibri (MS) Bold"/>
                <a:ea typeface="Calibri (MS) Bold"/>
                <a:cs typeface="Calibri (MS) Bold"/>
                <a:sym typeface="Calibri (MS) Bold"/>
              </a:rPr>
              <a:t>material3</a:t>
            </a:r>
            <a:r>
              <a:rPr lang="en-US" sz="3699">
                <a:solidFill>
                  <a:srgbClr val="764737"/>
                </a:solidFill>
                <a:latin typeface="Calibri (MS)"/>
                <a:ea typeface="Calibri (MS)"/>
                <a:cs typeface="Calibri (MS)"/>
                <a:sym typeface="Calibri (MS)"/>
              </a:rPr>
              <a:t>.*, </a:t>
            </a:r>
          </a:p>
          <a:p>
            <a:pPr algn="r">
              <a:lnSpc>
                <a:spcPts val="5179"/>
              </a:lnSpc>
            </a:pPr>
            <a:r>
              <a:rPr lang="en-US" sz="3699">
                <a:solidFill>
                  <a:srgbClr val="764737"/>
                </a:solidFill>
                <a:latin typeface="Calibri (MS)"/>
                <a:ea typeface="Calibri (MS)"/>
                <a:cs typeface="Calibri (MS)"/>
                <a:sym typeface="Calibri (MS)"/>
              </a:rPr>
              <a:t>androidx.</a:t>
            </a:r>
            <a:r>
              <a:rPr lang="en-US" sz="3699" b="1">
                <a:solidFill>
                  <a:srgbClr val="764737"/>
                </a:solidFill>
                <a:latin typeface="Calibri (MS) Bold"/>
                <a:ea typeface="Calibri (MS) Bold"/>
                <a:cs typeface="Calibri (MS) Bold"/>
                <a:sym typeface="Calibri (MS) Bold"/>
              </a:rPr>
              <a:t>navigation</a:t>
            </a:r>
            <a:r>
              <a:rPr lang="en-US" sz="3699">
                <a:solidFill>
                  <a:srgbClr val="764737"/>
                </a:solidFill>
                <a:latin typeface="Calibri (MS)"/>
                <a:ea typeface="Calibri (MS)"/>
                <a:cs typeface="Calibri (MS)"/>
                <a:sym typeface="Calibri (MS)"/>
              </a:rPr>
              <a:t>.</a:t>
            </a:r>
          </a:p>
        </p:txBody>
      </p:sp>
      <p:sp>
        <p:nvSpPr>
          <p:cNvPr id="11" name="TextBox 11"/>
          <p:cNvSpPr txBox="1"/>
          <p:nvPr/>
        </p:nvSpPr>
        <p:spPr>
          <a:xfrm>
            <a:off x="5079049" y="3280622"/>
            <a:ext cx="8259961" cy="663575"/>
          </a:xfrm>
          <a:prstGeom prst="rect">
            <a:avLst/>
          </a:prstGeom>
        </p:spPr>
        <p:txBody>
          <a:bodyPr lIns="0" tIns="0" rIns="0" bIns="0" rtlCol="0" anchor="t">
            <a:spAutoFit/>
          </a:bodyPr>
          <a:lstStyle/>
          <a:p>
            <a:pPr algn="ctr">
              <a:lnSpc>
                <a:spcPts val="4899"/>
              </a:lnSpc>
            </a:pPr>
            <a:r>
              <a:rPr lang="en-US" sz="3499">
                <a:solidFill>
                  <a:srgbClr val="764737"/>
                </a:solidFill>
                <a:latin typeface="Calibri (MS)"/>
                <a:ea typeface="Calibri (MS)"/>
                <a:cs typeface="Calibri (MS)"/>
                <a:sym typeface="Calibri (MS)"/>
              </a:rPr>
              <a:t>Βασικές βιβλιοθήκες που χρησιμοποιήθηκαν:</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FCF2"/>
        </a:solidFill>
        <a:effectLst/>
      </p:bgPr>
    </p:bg>
    <p:spTree>
      <p:nvGrpSpPr>
        <p:cNvPr id="1" name=""/>
        <p:cNvGrpSpPr/>
        <p:nvPr/>
      </p:nvGrpSpPr>
      <p:grpSpPr>
        <a:xfrm>
          <a:off x="0" y="0"/>
          <a:ext cx="0" cy="0"/>
          <a:chOff x="0" y="0"/>
          <a:chExt cx="0" cy="0"/>
        </a:xfrm>
      </p:grpSpPr>
      <p:sp>
        <p:nvSpPr>
          <p:cNvPr id="2" name="Freeform 2"/>
          <p:cNvSpPr/>
          <p:nvPr/>
        </p:nvSpPr>
        <p:spPr>
          <a:xfrm rot="-636145">
            <a:off x="10257419" y="7741760"/>
            <a:ext cx="9301406" cy="4293331"/>
          </a:xfrm>
          <a:custGeom>
            <a:avLst/>
            <a:gdLst/>
            <a:ahLst/>
            <a:cxnLst/>
            <a:rect l="l" t="t" r="r" b="b"/>
            <a:pathLst>
              <a:path w="9301406" h="4293331">
                <a:moveTo>
                  <a:pt x="0" y="0"/>
                </a:moveTo>
                <a:lnTo>
                  <a:pt x="9301406" y="0"/>
                </a:lnTo>
                <a:lnTo>
                  <a:pt x="9301406" y="4293331"/>
                </a:lnTo>
                <a:lnTo>
                  <a:pt x="0" y="4293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a:off x="-1328592" y="5143500"/>
            <a:ext cx="8326598" cy="6035110"/>
          </a:xfrm>
          <a:custGeom>
            <a:avLst/>
            <a:gdLst/>
            <a:ahLst/>
            <a:cxnLst/>
            <a:rect l="l" t="t" r="r" b="b"/>
            <a:pathLst>
              <a:path w="8326598" h="6035110">
                <a:moveTo>
                  <a:pt x="0" y="0"/>
                </a:moveTo>
                <a:lnTo>
                  <a:pt x="8326597" y="0"/>
                </a:lnTo>
                <a:lnTo>
                  <a:pt x="8326597" y="6035110"/>
                </a:lnTo>
                <a:lnTo>
                  <a:pt x="0" y="60351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l-GR"/>
          </a:p>
        </p:txBody>
      </p:sp>
      <p:sp>
        <p:nvSpPr>
          <p:cNvPr id="4" name="Freeform 4"/>
          <p:cNvSpPr/>
          <p:nvPr/>
        </p:nvSpPr>
        <p:spPr>
          <a:xfrm>
            <a:off x="7341887" y="-2615269"/>
            <a:ext cx="4450404" cy="4114800"/>
          </a:xfrm>
          <a:custGeom>
            <a:avLst/>
            <a:gdLst/>
            <a:ahLst/>
            <a:cxnLst/>
            <a:rect l="l" t="t" r="r" b="b"/>
            <a:pathLst>
              <a:path w="4450404" h="4114800">
                <a:moveTo>
                  <a:pt x="0" y="0"/>
                </a:moveTo>
                <a:lnTo>
                  <a:pt x="4450404" y="0"/>
                </a:lnTo>
                <a:lnTo>
                  <a:pt x="445040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l-GR"/>
          </a:p>
        </p:txBody>
      </p:sp>
      <p:sp>
        <p:nvSpPr>
          <p:cNvPr id="5" name="Freeform 5"/>
          <p:cNvSpPr/>
          <p:nvPr/>
        </p:nvSpPr>
        <p:spPr>
          <a:xfrm>
            <a:off x="-1699067" y="-2615269"/>
            <a:ext cx="6461098" cy="5073573"/>
          </a:xfrm>
          <a:custGeom>
            <a:avLst/>
            <a:gdLst/>
            <a:ahLst/>
            <a:cxnLst/>
            <a:rect l="l" t="t" r="r" b="b"/>
            <a:pathLst>
              <a:path w="6461098" h="5073573">
                <a:moveTo>
                  <a:pt x="0" y="0"/>
                </a:moveTo>
                <a:lnTo>
                  <a:pt x="6461097" y="0"/>
                </a:lnTo>
                <a:lnTo>
                  <a:pt x="6461097" y="5073573"/>
                </a:lnTo>
                <a:lnTo>
                  <a:pt x="0" y="507357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l-GR"/>
          </a:p>
        </p:txBody>
      </p:sp>
      <p:sp>
        <p:nvSpPr>
          <p:cNvPr id="6" name="Freeform 6"/>
          <p:cNvSpPr/>
          <p:nvPr/>
        </p:nvSpPr>
        <p:spPr>
          <a:xfrm rot="9183411">
            <a:off x="14397759" y="-2070745"/>
            <a:ext cx="6039280" cy="5129798"/>
          </a:xfrm>
          <a:custGeom>
            <a:avLst/>
            <a:gdLst/>
            <a:ahLst/>
            <a:cxnLst/>
            <a:rect l="l" t="t" r="r" b="b"/>
            <a:pathLst>
              <a:path w="6039280" h="5129798">
                <a:moveTo>
                  <a:pt x="0" y="0"/>
                </a:moveTo>
                <a:lnTo>
                  <a:pt x="6039280" y="0"/>
                </a:lnTo>
                <a:lnTo>
                  <a:pt x="6039280" y="5129798"/>
                </a:lnTo>
                <a:lnTo>
                  <a:pt x="0" y="5129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7" name="TextBox 7"/>
          <p:cNvSpPr txBox="1"/>
          <p:nvPr/>
        </p:nvSpPr>
        <p:spPr>
          <a:xfrm>
            <a:off x="3681212" y="1690031"/>
            <a:ext cx="11368114" cy="1026161"/>
          </a:xfrm>
          <a:prstGeom prst="rect">
            <a:avLst/>
          </a:prstGeom>
        </p:spPr>
        <p:txBody>
          <a:bodyPr lIns="0" tIns="0" rIns="0" bIns="0" rtlCol="0" anchor="t">
            <a:spAutoFit/>
          </a:bodyPr>
          <a:lstStyle/>
          <a:p>
            <a:pPr algn="ctr">
              <a:lnSpc>
                <a:spcPts val="7520"/>
              </a:lnSpc>
            </a:pPr>
            <a:r>
              <a:rPr lang="en-US" sz="8000" b="1">
                <a:solidFill>
                  <a:srgbClr val="764737"/>
                </a:solidFill>
                <a:latin typeface="Cormorant Garamond Bold"/>
                <a:ea typeface="Cormorant Garamond Bold"/>
                <a:cs typeface="Cormorant Garamond Bold"/>
                <a:sym typeface="Cormorant Garamond Bold"/>
              </a:rPr>
              <a:t>ARCHITECTURE</a:t>
            </a:r>
          </a:p>
        </p:txBody>
      </p:sp>
      <p:sp>
        <p:nvSpPr>
          <p:cNvPr id="8" name="TextBox 8"/>
          <p:cNvSpPr txBox="1"/>
          <p:nvPr/>
        </p:nvSpPr>
        <p:spPr>
          <a:xfrm>
            <a:off x="3681212" y="2813867"/>
            <a:ext cx="10925577" cy="5897245"/>
          </a:xfrm>
          <a:prstGeom prst="rect">
            <a:avLst/>
          </a:prstGeom>
        </p:spPr>
        <p:txBody>
          <a:bodyPr lIns="0" tIns="0" rIns="0" bIns="0" rtlCol="0" anchor="t">
            <a:spAutoFit/>
          </a:bodyPr>
          <a:lstStyle/>
          <a:p>
            <a:pPr algn="ctr">
              <a:lnSpc>
                <a:spcPts val="5179"/>
              </a:lnSpc>
            </a:pPr>
            <a:r>
              <a:rPr lang="en-US" sz="3699">
                <a:solidFill>
                  <a:srgbClr val="764737"/>
                </a:solidFill>
                <a:latin typeface="Crimson Pro"/>
                <a:ea typeface="Crimson Pro"/>
                <a:cs typeface="Crimson Pro"/>
                <a:sym typeface="Crimson Pro"/>
              </a:rPr>
              <a:t>UI Layer (View)</a:t>
            </a:r>
          </a:p>
          <a:p>
            <a:pPr algn="ctr">
              <a:lnSpc>
                <a:spcPts val="5179"/>
              </a:lnSpc>
            </a:pPr>
            <a:r>
              <a:rPr lang="en-US" sz="3699">
                <a:solidFill>
                  <a:srgbClr val="764737"/>
                </a:solidFill>
                <a:latin typeface="Crimson Pro"/>
                <a:ea typeface="Crimson Pro"/>
                <a:cs typeface="Crimson Pro"/>
                <a:sym typeface="Crimson Pro"/>
              </a:rPr>
              <a:t> |</a:t>
            </a:r>
          </a:p>
          <a:p>
            <a:pPr algn="ctr">
              <a:lnSpc>
                <a:spcPts val="5179"/>
              </a:lnSpc>
            </a:pPr>
            <a:r>
              <a:rPr lang="en-US" sz="3699">
                <a:solidFill>
                  <a:srgbClr val="764737"/>
                </a:solidFill>
                <a:latin typeface="Crimson Pro"/>
                <a:ea typeface="Crimson Pro"/>
                <a:cs typeface="Crimson Pro"/>
                <a:sym typeface="Crimson Pro"/>
              </a:rPr>
              <a:t> -&gt; ViewModel Layer</a:t>
            </a:r>
          </a:p>
          <a:p>
            <a:pPr algn="ctr">
              <a:lnSpc>
                <a:spcPts val="5179"/>
              </a:lnSpc>
            </a:pPr>
            <a:r>
              <a:rPr lang="en-US" sz="3699">
                <a:solidFill>
                  <a:srgbClr val="764737"/>
                </a:solidFill>
                <a:latin typeface="Crimson Pro"/>
                <a:ea typeface="Crimson Pro"/>
                <a:cs typeface="Crimson Pro"/>
                <a:sym typeface="Crimson Pro"/>
              </a:rPr>
              <a:t>  |</a:t>
            </a:r>
          </a:p>
          <a:p>
            <a:pPr algn="ctr">
              <a:lnSpc>
                <a:spcPts val="5179"/>
              </a:lnSpc>
            </a:pPr>
            <a:r>
              <a:rPr lang="en-US" sz="3699">
                <a:solidFill>
                  <a:srgbClr val="764737"/>
                </a:solidFill>
                <a:latin typeface="Crimson Pro"/>
                <a:ea typeface="Crimson Pro"/>
                <a:cs typeface="Crimson Pro"/>
                <a:sym typeface="Crimson Pro"/>
              </a:rPr>
              <a:t>       -&gt; Repository</a:t>
            </a:r>
          </a:p>
          <a:p>
            <a:pPr algn="ctr">
              <a:lnSpc>
                <a:spcPts val="5179"/>
              </a:lnSpc>
            </a:pPr>
            <a:r>
              <a:rPr lang="en-US" sz="3699">
                <a:solidFill>
                  <a:srgbClr val="764737"/>
                </a:solidFill>
                <a:latin typeface="Crimson Pro"/>
                <a:ea typeface="Crimson Pro"/>
                <a:cs typeface="Crimson Pro"/>
                <a:sym typeface="Crimson Pro"/>
              </a:rPr>
              <a:t>   |</a:t>
            </a:r>
          </a:p>
          <a:p>
            <a:pPr algn="ctr">
              <a:lnSpc>
                <a:spcPts val="5179"/>
              </a:lnSpc>
            </a:pPr>
            <a:r>
              <a:rPr lang="en-US" sz="3699">
                <a:solidFill>
                  <a:srgbClr val="764737"/>
                </a:solidFill>
                <a:latin typeface="Crimson Pro"/>
                <a:ea typeface="Crimson Pro"/>
                <a:cs typeface="Crimson Pro"/>
                <a:sym typeface="Crimson Pro"/>
              </a:rPr>
              <a:t>             -&gt; Remote Data Source (API/Network)</a:t>
            </a:r>
          </a:p>
          <a:p>
            <a:pPr algn="ctr">
              <a:lnSpc>
                <a:spcPts val="5179"/>
              </a:lnSpc>
            </a:pPr>
            <a:r>
              <a:rPr lang="en-US" sz="3699">
                <a:solidFill>
                  <a:srgbClr val="764737"/>
                </a:solidFill>
                <a:latin typeface="Crimson Pro"/>
                <a:ea typeface="Crimson Pro"/>
                <a:cs typeface="Crimson Pro"/>
                <a:sym typeface="Crimson Pro"/>
              </a:rPr>
              <a:t>             -&gt; Local Data Source (Room Database)</a:t>
            </a:r>
          </a:p>
          <a:p>
            <a:pPr algn="ctr">
              <a:lnSpc>
                <a:spcPts val="5179"/>
              </a:lnSpc>
            </a:pPr>
            <a:endParaRPr lang="en-US" sz="3699">
              <a:solidFill>
                <a:srgbClr val="764737"/>
              </a:solidFill>
              <a:latin typeface="Crimson Pro"/>
              <a:ea typeface="Crimson Pro"/>
              <a:cs typeface="Crimson Pro"/>
              <a:sym typeface="Crimson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FCF2"/>
        </a:solidFill>
        <a:effectLst/>
      </p:bgPr>
    </p:bg>
    <p:spTree>
      <p:nvGrpSpPr>
        <p:cNvPr id="1" name=""/>
        <p:cNvGrpSpPr/>
        <p:nvPr/>
      </p:nvGrpSpPr>
      <p:grpSpPr>
        <a:xfrm>
          <a:off x="0" y="0"/>
          <a:ext cx="0" cy="0"/>
          <a:chOff x="0" y="0"/>
          <a:chExt cx="0" cy="0"/>
        </a:xfrm>
      </p:grpSpPr>
      <p:sp>
        <p:nvSpPr>
          <p:cNvPr id="2" name="Freeform 2"/>
          <p:cNvSpPr/>
          <p:nvPr/>
        </p:nvSpPr>
        <p:spPr>
          <a:xfrm rot="-553431">
            <a:off x="13351103" y="6171589"/>
            <a:ext cx="9301406" cy="4293331"/>
          </a:xfrm>
          <a:custGeom>
            <a:avLst/>
            <a:gdLst/>
            <a:ahLst/>
            <a:cxnLst/>
            <a:rect l="l" t="t" r="r" b="b"/>
            <a:pathLst>
              <a:path w="9301406" h="4293331">
                <a:moveTo>
                  <a:pt x="0" y="0"/>
                </a:moveTo>
                <a:lnTo>
                  <a:pt x="9301406" y="0"/>
                </a:lnTo>
                <a:lnTo>
                  <a:pt x="9301406" y="4293331"/>
                </a:lnTo>
                <a:lnTo>
                  <a:pt x="0" y="4293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rot="168182">
            <a:off x="-321706" y="7841860"/>
            <a:ext cx="3638371" cy="2637088"/>
          </a:xfrm>
          <a:custGeom>
            <a:avLst/>
            <a:gdLst/>
            <a:ahLst/>
            <a:cxnLst/>
            <a:rect l="l" t="t" r="r" b="b"/>
            <a:pathLst>
              <a:path w="3638371" h="2637088">
                <a:moveTo>
                  <a:pt x="0" y="0"/>
                </a:moveTo>
                <a:lnTo>
                  <a:pt x="3638372" y="0"/>
                </a:lnTo>
                <a:lnTo>
                  <a:pt x="3638372" y="2637088"/>
                </a:lnTo>
                <a:lnTo>
                  <a:pt x="0" y="26370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l-GR"/>
          </a:p>
        </p:txBody>
      </p:sp>
      <p:sp>
        <p:nvSpPr>
          <p:cNvPr id="4" name="Freeform 4"/>
          <p:cNvSpPr/>
          <p:nvPr/>
        </p:nvSpPr>
        <p:spPr>
          <a:xfrm>
            <a:off x="5566401" y="-2962950"/>
            <a:ext cx="4450404" cy="4114800"/>
          </a:xfrm>
          <a:custGeom>
            <a:avLst/>
            <a:gdLst/>
            <a:ahLst/>
            <a:cxnLst/>
            <a:rect l="l" t="t" r="r" b="b"/>
            <a:pathLst>
              <a:path w="4450404" h="4114800">
                <a:moveTo>
                  <a:pt x="0" y="0"/>
                </a:moveTo>
                <a:lnTo>
                  <a:pt x="4450404" y="0"/>
                </a:lnTo>
                <a:lnTo>
                  <a:pt x="445040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l-GR"/>
          </a:p>
        </p:txBody>
      </p:sp>
      <p:sp>
        <p:nvSpPr>
          <p:cNvPr id="5" name="Freeform 5"/>
          <p:cNvSpPr/>
          <p:nvPr/>
        </p:nvSpPr>
        <p:spPr>
          <a:xfrm>
            <a:off x="-755492" y="-3346372"/>
            <a:ext cx="6461098" cy="5073573"/>
          </a:xfrm>
          <a:custGeom>
            <a:avLst/>
            <a:gdLst/>
            <a:ahLst/>
            <a:cxnLst/>
            <a:rect l="l" t="t" r="r" b="b"/>
            <a:pathLst>
              <a:path w="6461098" h="5073573">
                <a:moveTo>
                  <a:pt x="0" y="0"/>
                </a:moveTo>
                <a:lnTo>
                  <a:pt x="6461098" y="0"/>
                </a:lnTo>
                <a:lnTo>
                  <a:pt x="6461098" y="5073574"/>
                </a:lnTo>
                <a:lnTo>
                  <a:pt x="0" y="50735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l-GR"/>
          </a:p>
        </p:txBody>
      </p:sp>
      <p:sp>
        <p:nvSpPr>
          <p:cNvPr id="6" name="Freeform 6"/>
          <p:cNvSpPr/>
          <p:nvPr/>
        </p:nvSpPr>
        <p:spPr>
          <a:xfrm>
            <a:off x="16112464" y="-3191924"/>
            <a:ext cx="6039280" cy="5129798"/>
          </a:xfrm>
          <a:custGeom>
            <a:avLst/>
            <a:gdLst/>
            <a:ahLst/>
            <a:cxnLst/>
            <a:rect l="l" t="t" r="r" b="b"/>
            <a:pathLst>
              <a:path w="6039280" h="5129798">
                <a:moveTo>
                  <a:pt x="0" y="0"/>
                </a:moveTo>
                <a:lnTo>
                  <a:pt x="6039280" y="0"/>
                </a:lnTo>
                <a:lnTo>
                  <a:pt x="6039280" y="5129798"/>
                </a:lnTo>
                <a:lnTo>
                  <a:pt x="0" y="5129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7" name="TextBox 7"/>
          <p:cNvSpPr txBox="1"/>
          <p:nvPr/>
        </p:nvSpPr>
        <p:spPr>
          <a:xfrm>
            <a:off x="1497480" y="1533786"/>
            <a:ext cx="15293040" cy="1978661"/>
          </a:xfrm>
          <a:prstGeom prst="rect">
            <a:avLst/>
          </a:prstGeom>
        </p:spPr>
        <p:txBody>
          <a:bodyPr lIns="0" tIns="0" rIns="0" bIns="0" rtlCol="0" anchor="t">
            <a:spAutoFit/>
          </a:bodyPr>
          <a:lstStyle/>
          <a:p>
            <a:pPr algn="ctr">
              <a:lnSpc>
                <a:spcPts val="7520"/>
              </a:lnSpc>
            </a:pPr>
            <a:r>
              <a:rPr lang="en-US" sz="8000">
                <a:solidFill>
                  <a:srgbClr val="764737"/>
                </a:solidFill>
                <a:latin typeface="Cormorant Garamond"/>
                <a:ea typeface="Cormorant Garamond"/>
                <a:cs typeface="Cormorant Garamond"/>
                <a:sym typeface="Cormorant Garamond"/>
              </a:rPr>
              <a:t>VIEWMODELS : CODE SNIPPET</a:t>
            </a:r>
          </a:p>
          <a:p>
            <a:pPr algn="ctr">
              <a:lnSpc>
                <a:spcPts val="7520"/>
              </a:lnSpc>
            </a:pPr>
            <a:endParaRPr lang="en-US" sz="8000">
              <a:solidFill>
                <a:srgbClr val="764737"/>
              </a:solidFill>
              <a:latin typeface="Cormorant Garamond"/>
              <a:ea typeface="Cormorant Garamond"/>
              <a:cs typeface="Cormorant Garamond"/>
              <a:sym typeface="Cormorant Garamond"/>
            </a:endParaRPr>
          </a:p>
        </p:txBody>
      </p:sp>
      <p:sp>
        <p:nvSpPr>
          <p:cNvPr id="8" name="TextBox 8"/>
          <p:cNvSpPr txBox="1"/>
          <p:nvPr/>
        </p:nvSpPr>
        <p:spPr>
          <a:xfrm>
            <a:off x="685950" y="2663827"/>
            <a:ext cx="4441332" cy="448310"/>
          </a:xfrm>
          <a:prstGeom prst="rect">
            <a:avLst/>
          </a:prstGeom>
        </p:spPr>
        <p:txBody>
          <a:bodyPr lIns="0" tIns="0" rIns="0" bIns="0" rtlCol="0" anchor="t">
            <a:spAutoFit/>
          </a:bodyPr>
          <a:lstStyle/>
          <a:p>
            <a:pPr algn="ctr">
              <a:lnSpc>
                <a:spcPts val="3639"/>
              </a:lnSpc>
            </a:pPr>
            <a:r>
              <a:rPr lang="en-US" sz="2599" b="1" u="sng">
                <a:solidFill>
                  <a:srgbClr val="764737"/>
                </a:solidFill>
                <a:latin typeface="Crimson Pro Bold"/>
                <a:ea typeface="Crimson Pro Bold"/>
                <a:cs typeface="Crimson Pro Bold"/>
                <a:sym typeface="Crimson Pro Bold"/>
              </a:rPr>
              <a:t>AppViewModelProvider.kt</a:t>
            </a:r>
          </a:p>
        </p:txBody>
      </p:sp>
      <p:sp>
        <p:nvSpPr>
          <p:cNvPr id="9" name="TextBox 9"/>
          <p:cNvSpPr txBox="1"/>
          <p:nvPr/>
        </p:nvSpPr>
        <p:spPr>
          <a:xfrm>
            <a:off x="685950" y="3240159"/>
            <a:ext cx="15625737" cy="5078095"/>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object AppViewModelProvider {</a:t>
            </a:r>
          </a:p>
          <a:p>
            <a:pPr algn="l">
              <a:lnSpc>
                <a:spcPts val="3079"/>
              </a:lnSpc>
            </a:pPr>
            <a:r>
              <a:rPr lang="en-US" sz="2199">
                <a:solidFill>
                  <a:srgbClr val="764737"/>
                </a:solidFill>
                <a:latin typeface="Crimson Pro"/>
                <a:ea typeface="Crimson Pro"/>
                <a:cs typeface="Crimson Pro"/>
                <a:sym typeface="Crimson Pro"/>
              </a:rPr>
              <a:t>    val Factory = viewModelFactory {</a:t>
            </a:r>
          </a:p>
          <a:p>
            <a:pPr algn="l">
              <a:lnSpc>
                <a:spcPts val="3079"/>
              </a:lnSpc>
            </a:pPr>
            <a:r>
              <a:rPr lang="en-US" sz="2199">
                <a:solidFill>
                  <a:srgbClr val="764737"/>
                </a:solidFill>
                <a:latin typeface="Crimson Pro"/>
                <a:ea typeface="Crimson Pro"/>
                <a:cs typeface="Crimson Pro"/>
                <a:sym typeface="Crimson Pro"/>
              </a:rPr>
              <a:t>        initializer {</a:t>
            </a:r>
          </a:p>
          <a:p>
            <a:pPr algn="l">
              <a:lnSpc>
                <a:spcPts val="3079"/>
              </a:lnSpc>
            </a:pPr>
            <a:r>
              <a:rPr lang="en-US" sz="2199">
                <a:solidFill>
                  <a:srgbClr val="764737"/>
                </a:solidFill>
                <a:latin typeface="Crimson Pro"/>
                <a:ea typeface="Crimson Pro"/>
                <a:cs typeface="Crimson Pro"/>
                <a:sym typeface="Crimson Pro"/>
              </a:rPr>
              <a:t>            val application = mootrakiApplication()</a:t>
            </a:r>
          </a:p>
          <a:p>
            <a:pPr algn="l">
              <a:lnSpc>
                <a:spcPts val="3079"/>
              </a:lnSpc>
            </a:pPr>
            <a:r>
              <a:rPr lang="en-US" sz="2199">
                <a:solidFill>
                  <a:srgbClr val="764737"/>
                </a:solidFill>
                <a:latin typeface="Crimson Pro"/>
                <a:ea typeface="Crimson Pro"/>
                <a:cs typeface="Crimson Pro"/>
                <a:sym typeface="Crimson Pro"/>
              </a:rPr>
              <a:t>            val repository = application.container.entriesRepository</a:t>
            </a:r>
          </a:p>
          <a:p>
            <a:pPr algn="l">
              <a:lnSpc>
                <a:spcPts val="3079"/>
              </a:lnSpc>
            </a:pPr>
            <a:r>
              <a:rPr lang="en-US" sz="2199">
                <a:solidFill>
                  <a:srgbClr val="764737"/>
                </a:solidFill>
                <a:latin typeface="Crimson Pro"/>
                <a:ea typeface="Crimson Pro"/>
                <a:cs typeface="Crimson Pro"/>
                <a:sym typeface="Crimson Pro"/>
              </a:rPr>
              <a:t>            </a:t>
            </a:r>
            <a:r>
              <a:rPr lang="en-US" sz="2199" b="1">
                <a:solidFill>
                  <a:srgbClr val="764737"/>
                </a:solidFill>
                <a:latin typeface="Crimson Pro Bold"/>
                <a:ea typeface="Crimson Pro Bold"/>
                <a:cs typeface="Crimson Pro Bold"/>
                <a:sym typeface="Crimson Pro Bold"/>
              </a:rPr>
              <a:t>SubmitEntryViewModel</a:t>
            </a:r>
            <a:r>
              <a:rPr lang="en-US" sz="2199">
                <a:solidFill>
                  <a:srgbClr val="764737"/>
                </a:solidFill>
                <a:latin typeface="Crimson Pro"/>
                <a:ea typeface="Crimson Pro"/>
                <a:cs typeface="Crimson Pro"/>
                <a:sym typeface="Crimson Pro"/>
              </a:rPr>
              <a:t>(repository) }</a:t>
            </a:r>
          </a:p>
          <a:p>
            <a:pPr algn="l">
              <a:lnSpc>
                <a:spcPts val="3079"/>
              </a:lnSpc>
            </a:pPr>
            <a:r>
              <a:rPr lang="en-US" sz="2199">
                <a:solidFill>
                  <a:srgbClr val="764737"/>
                </a:solidFill>
                <a:latin typeface="Crimson Pro"/>
                <a:ea typeface="Crimson Pro"/>
                <a:cs typeface="Crimson Pro"/>
                <a:sym typeface="Crimson Pro"/>
              </a:rPr>
              <a:t>  </a:t>
            </a:r>
          </a:p>
          <a:p>
            <a:pPr algn="l">
              <a:lnSpc>
                <a:spcPts val="3079"/>
              </a:lnSpc>
            </a:pPr>
            <a:r>
              <a:rPr lang="en-US" sz="2199">
                <a:solidFill>
                  <a:srgbClr val="764737"/>
                </a:solidFill>
                <a:latin typeface="Crimson Pro"/>
                <a:ea typeface="Crimson Pro"/>
                <a:cs typeface="Crimson Pro"/>
                <a:sym typeface="Crimson Pro"/>
              </a:rPr>
              <a:t>        initializer {</a:t>
            </a:r>
          </a:p>
          <a:p>
            <a:pPr algn="l">
              <a:lnSpc>
                <a:spcPts val="3079"/>
              </a:lnSpc>
            </a:pPr>
            <a:r>
              <a:rPr lang="en-US" sz="2199">
                <a:solidFill>
                  <a:srgbClr val="764737"/>
                </a:solidFill>
                <a:latin typeface="Crimson Pro"/>
                <a:ea typeface="Crimson Pro"/>
                <a:cs typeface="Crimson Pro"/>
                <a:sym typeface="Crimson Pro"/>
              </a:rPr>
              <a:t>            val application = mootrakiApplication()</a:t>
            </a:r>
          </a:p>
          <a:p>
            <a:pPr algn="l">
              <a:lnSpc>
                <a:spcPts val="3079"/>
              </a:lnSpc>
            </a:pPr>
            <a:r>
              <a:rPr lang="en-US" sz="2199">
                <a:solidFill>
                  <a:srgbClr val="764737"/>
                </a:solidFill>
                <a:latin typeface="Crimson Pro"/>
                <a:ea typeface="Crimson Pro"/>
                <a:cs typeface="Crimson Pro"/>
                <a:sym typeface="Crimson Pro"/>
              </a:rPr>
              <a:t>            val repository = application.container.entriesRepository</a:t>
            </a:r>
          </a:p>
          <a:p>
            <a:pPr algn="l">
              <a:lnSpc>
                <a:spcPts val="3079"/>
              </a:lnSpc>
            </a:pPr>
            <a:r>
              <a:rPr lang="en-US" sz="2199">
                <a:solidFill>
                  <a:srgbClr val="764737"/>
                </a:solidFill>
                <a:latin typeface="Crimson Pro"/>
                <a:ea typeface="Crimson Pro"/>
                <a:cs typeface="Crimson Pro"/>
                <a:sym typeface="Crimson Pro"/>
              </a:rPr>
              <a:t>            </a:t>
            </a:r>
            <a:r>
              <a:rPr lang="en-US" sz="2199" b="1">
                <a:solidFill>
                  <a:srgbClr val="764737"/>
                </a:solidFill>
                <a:latin typeface="Crimson Pro Bold"/>
                <a:ea typeface="Crimson Pro Bold"/>
                <a:cs typeface="Crimson Pro Bold"/>
                <a:sym typeface="Crimson Pro Bold"/>
              </a:rPr>
              <a:t>CalendarEntryViewModel</a:t>
            </a:r>
            <a:r>
              <a:rPr lang="en-US" sz="2199">
                <a:solidFill>
                  <a:srgbClr val="764737"/>
                </a:solidFill>
                <a:latin typeface="Crimson Pro"/>
                <a:ea typeface="Crimson Pro"/>
                <a:cs typeface="Crimson Pro"/>
                <a:sym typeface="Crimson Pro"/>
              </a:rPr>
              <a:t>(repository)}</a:t>
            </a:r>
          </a:p>
          <a:p>
            <a:pPr algn="l">
              <a:lnSpc>
                <a:spcPts val="3079"/>
              </a:lnSpc>
            </a:pPr>
            <a:r>
              <a:rPr lang="en-US" sz="2199">
                <a:solidFill>
                  <a:srgbClr val="764737"/>
                </a:solidFill>
                <a:latin typeface="Crimson Pro"/>
                <a:ea typeface="Crimson Pro"/>
                <a:cs typeface="Crimson Pro"/>
                <a:sym typeface="Crimson Pro"/>
              </a:rPr>
              <a:t>      </a:t>
            </a:r>
          </a:p>
          <a:p>
            <a:pPr algn="l">
              <a:lnSpc>
                <a:spcPts val="3079"/>
              </a:lnSpc>
            </a:pPr>
            <a:r>
              <a:rPr lang="en-US" sz="2199">
                <a:solidFill>
                  <a:srgbClr val="764737"/>
                </a:solidFill>
                <a:latin typeface="Crimson Pro"/>
                <a:ea typeface="Crimson Pro"/>
                <a:cs typeface="Crimson Pro"/>
                <a:sym typeface="Crimson Pro"/>
              </a:rPr>
              <a:t>        </a:t>
            </a:r>
          </a:p>
        </p:txBody>
      </p:sp>
      <p:sp>
        <p:nvSpPr>
          <p:cNvPr id="10" name="TextBox 10"/>
          <p:cNvSpPr txBox="1"/>
          <p:nvPr/>
        </p:nvSpPr>
        <p:spPr>
          <a:xfrm>
            <a:off x="5404568" y="7892904"/>
            <a:ext cx="5109219" cy="1953895"/>
          </a:xfrm>
          <a:prstGeom prst="rect">
            <a:avLst/>
          </a:prstGeom>
        </p:spPr>
        <p:txBody>
          <a:bodyPr lIns="0" tIns="0" rIns="0" bIns="0" rtlCol="0" anchor="t">
            <a:spAutoFit/>
          </a:bodyPr>
          <a:lstStyle/>
          <a:p>
            <a:pPr algn="l">
              <a:lnSpc>
                <a:spcPts val="3079"/>
              </a:lnSpc>
            </a:pPr>
            <a:endParaRPr/>
          </a:p>
          <a:p>
            <a:pPr algn="l">
              <a:lnSpc>
                <a:spcPts val="3079"/>
              </a:lnSpc>
            </a:pPr>
            <a:r>
              <a:rPr lang="en-US" sz="2199">
                <a:solidFill>
                  <a:srgbClr val="764737"/>
                </a:solidFill>
                <a:latin typeface="Crimson Pro"/>
                <a:ea typeface="Crimson Pro"/>
                <a:cs typeface="Crimson Pro"/>
                <a:sym typeface="Crimson Pro"/>
              </a:rPr>
              <a:t>    lateinit var container: </a:t>
            </a:r>
            <a:r>
              <a:rPr lang="en-US" sz="2199" b="1">
                <a:solidFill>
                  <a:srgbClr val="764737"/>
                </a:solidFill>
                <a:latin typeface="Crimson Pro Bold"/>
                <a:ea typeface="Crimson Pro Bold"/>
                <a:cs typeface="Crimson Pro Bold"/>
                <a:sym typeface="Crimson Pro Bold"/>
              </a:rPr>
              <a:t>AppContainer</a:t>
            </a:r>
          </a:p>
          <a:p>
            <a:pPr algn="l">
              <a:lnSpc>
                <a:spcPts val="3079"/>
              </a:lnSpc>
            </a:pPr>
            <a:r>
              <a:rPr lang="en-US" sz="2199">
                <a:solidFill>
                  <a:srgbClr val="764737"/>
                </a:solidFill>
                <a:latin typeface="Crimson Pro"/>
                <a:ea typeface="Crimson Pro"/>
                <a:cs typeface="Crimson Pro"/>
                <a:sym typeface="Crimson Pro"/>
              </a:rPr>
              <a:t>    override fun onCreate() {</a:t>
            </a:r>
          </a:p>
          <a:p>
            <a:pPr algn="l">
              <a:lnSpc>
                <a:spcPts val="3079"/>
              </a:lnSpc>
            </a:pPr>
            <a:r>
              <a:rPr lang="en-US" sz="2199">
                <a:solidFill>
                  <a:srgbClr val="764737"/>
                </a:solidFill>
                <a:latin typeface="Crimson Pro"/>
                <a:ea typeface="Crimson Pro"/>
                <a:cs typeface="Crimson Pro"/>
                <a:sym typeface="Crimson Pro"/>
              </a:rPr>
              <a:t>        super.onCreate()</a:t>
            </a:r>
          </a:p>
          <a:p>
            <a:pPr algn="l">
              <a:lnSpc>
                <a:spcPts val="3079"/>
              </a:lnSpc>
            </a:pPr>
            <a:r>
              <a:rPr lang="en-US" sz="2199">
                <a:solidFill>
                  <a:srgbClr val="764737"/>
                </a:solidFill>
                <a:latin typeface="Crimson Pro"/>
                <a:ea typeface="Crimson Pro"/>
                <a:cs typeface="Crimson Pro"/>
                <a:sym typeface="Crimson Pro"/>
              </a:rPr>
              <a:t>        container = AppDataContainer(this)}</a:t>
            </a:r>
          </a:p>
        </p:txBody>
      </p:sp>
      <p:sp>
        <p:nvSpPr>
          <p:cNvPr id="11" name="TextBox 11"/>
          <p:cNvSpPr txBox="1"/>
          <p:nvPr/>
        </p:nvSpPr>
        <p:spPr>
          <a:xfrm>
            <a:off x="8498818" y="7505699"/>
            <a:ext cx="3540782" cy="423577"/>
          </a:xfrm>
          <a:prstGeom prst="rect">
            <a:avLst/>
          </a:prstGeom>
        </p:spPr>
        <p:txBody>
          <a:bodyPr wrap="square" lIns="0" tIns="0" rIns="0" bIns="0" rtlCol="0" anchor="t">
            <a:spAutoFit/>
          </a:bodyPr>
          <a:lstStyle/>
          <a:p>
            <a:pPr algn="ctr">
              <a:lnSpc>
                <a:spcPts val="3639"/>
              </a:lnSpc>
            </a:pPr>
            <a:r>
              <a:rPr lang="en-US" sz="2599" b="1" u="sng" dirty="0" err="1">
                <a:solidFill>
                  <a:srgbClr val="764737"/>
                </a:solidFill>
                <a:latin typeface="Crimson Pro Bold"/>
                <a:ea typeface="Crimson Pro Bold"/>
                <a:cs typeface="Crimson Pro Bold"/>
                <a:sym typeface="Crimson Pro Bold"/>
              </a:rPr>
              <a:t>MootrakiApplication.kt</a:t>
            </a:r>
            <a:endParaRPr lang="en-US" sz="2599" b="1" u="sng" dirty="0">
              <a:solidFill>
                <a:srgbClr val="764737"/>
              </a:solidFill>
              <a:latin typeface="Crimson Pro Bold"/>
              <a:ea typeface="Crimson Pro Bold"/>
              <a:cs typeface="Crimson Pro Bold"/>
              <a:sym typeface="Crimson Pro Bold"/>
            </a:endParaRPr>
          </a:p>
        </p:txBody>
      </p:sp>
      <p:sp>
        <p:nvSpPr>
          <p:cNvPr id="12" name="TextBox 12"/>
          <p:cNvSpPr txBox="1"/>
          <p:nvPr/>
        </p:nvSpPr>
        <p:spPr>
          <a:xfrm>
            <a:off x="8805623" y="3646733"/>
            <a:ext cx="7691374" cy="3515995"/>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initializer {</a:t>
            </a:r>
          </a:p>
          <a:p>
            <a:pPr algn="l">
              <a:lnSpc>
                <a:spcPts val="3079"/>
              </a:lnSpc>
            </a:pPr>
            <a:r>
              <a:rPr lang="en-US" sz="2199">
                <a:solidFill>
                  <a:srgbClr val="764737"/>
                </a:solidFill>
                <a:latin typeface="Crimson Pro"/>
                <a:ea typeface="Crimson Pro"/>
                <a:cs typeface="Crimson Pro"/>
                <a:sym typeface="Crimson Pro"/>
              </a:rPr>
              <a:t> val application = mootrakiApplication()</a:t>
            </a:r>
          </a:p>
          <a:p>
            <a:pPr algn="l">
              <a:lnSpc>
                <a:spcPts val="3079"/>
              </a:lnSpc>
            </a:pPr>
            <a:r>
              <a:rPr lang="en-US" sz="2199">
                <a:solidFill>
                  <a:srgbClr val="764737"/>
                </a:solidFill>
                <a:latin typeface="Crimson Pro"/>
                <a:ea typeface="Crimson Pro"/>
                <a:cs typeface="Crimson Pro"/>
                <a:sym typeface="Crimson Pro"/>
              </a:rPr>
              <a:t> val repository = application.container.entriesRepository</a:t>
            </a:r>
          </a:p>
          <a:p>
            <a:pPr algn="l">
              <a:lnSpc>
                <a:spcPts val="3079"/>
              </a:lnSpc>
            </a:pPr>
            <a:r>
              <a:rPr lang="en-US" sz="2199">
                <a:solidFill>
                  <a:srgbClr val="764737"/>
                </a:solidFill>
                <a:latin typeface="Crimson Pro"/>
                <a:ea typeface="Crimson Pro"/>
                <a:cs typeface="Crimson Pro"/>
                <a:sym typeface="Crimson Pro"/>
              </a:rPr>
              <a:t> </a:t>
            </a:r>
            <a:r>
              <a:rPr lang="en-US" sz="2199" b="1">
                <a:solidFill>
                  <a:srgbClr val="764737"/>
                </a:solidFill>
                <a:latin typeface="Crimson Pro Bold"/>
                <a:ea typeface="Crimson Pro Bold"/>
                <a:cs typeface="Crimson Pro Bold"/>
                <a:sym typeface="Crimson Pro Bold"/>
              </a:rPr>
              <a:t>ChartViewModel</a:t>
            </a:r>
            <a:r>
              <a:rPr lang="en-US" sz="2199">
                <a:solidFill>
                  <a:srgbClr val="764737"/>
                </a:solidFill>
                <a:latin typeface="Crimson Pro"/>
                <a:ea typeface="Crimson Pro"/>
                <a:cs typeface="Crimson Pro"/>
                <a:sym typeface="Crimson Pro"/>
              </a:rPr>
              <a:t>(repository) }</a:t>
            </a:r>
          </a:p>
          <a:p>
            <a:pPr algn="l">
              <a:lnSpc>
                <a:spcPts val="3079"/>
              </a:lnSpc>
            </a:pPr>
            <a:r>
              <a:rPr lang="en-US" sz="2199">
                <a:solidFill>
                  <a:srgbClr val="764737"/>
                </a:solidFill>
                <a:latin typeface="Crimson Pro"/>
                <a:ea typeface="Crimson Pro"/>
                <a:cs typeface="Crimson Pro"/>
                <a:sym typeface="Crimson Pro"/>
              </a:rPr>
              <a:t> </a:t>
            </a:r>
          </a:p>
          <a:p>
            <a:pPr algn="l">
              <a:lnSpc>
                <a:spcPts val="3079"/>
              </a:lnSpc>
            </a:pPr>
            <a:r>
              <a:rPr lang="en-US" sz="2199">
                <a:solidFill>
                  <a:srgbClr val="764737"/>
                </a:solidFill>
                <a:latin typeface="Crimson Pro"/>
                <a:ea typeface="Crimson Pro"/>
                <a:cs typeface="Crimson Pro"/>
                <a:sym typeface="Crimson Pro"/>
              </a:rPr>
              <a:t>fun CreationExtras.mootrakiApplication(): MootrakiApplication {</a:t>
            </a:r>
          </a:p>
          <a:p>
            <a:pPr algn="l">
              <a:lnSpc>
                <a:spcPts val="3079"/>
              </a:lnSpc>
            </a:pPr>
            <a:r>
              <a:rPr lang="en-US" sz="2199">
                <a:solidFill>
                  <a:srgbClr val="764737"/>
                </a:solidFill>
                <a:latin typeface="Crimson Pro"/>
                <a:ea typeface="Crimson Pro"/>
                <a:cs typeface="Crimson Pro"/>
                <a:sym typeface="Crimson Pro"/>
              </a:rPr>
              <a:t> return (this[AndroidViewModelFactory.APPLICATION_KEY] as </a:t>
            </a:r>
            <a:r>
              <a:rPr lang="en-US" sz="2199" b="1">
                <a:solidFill>
                  <a:srgbClr val="764737"/>
                </a:solidFill>
                <a:latin typeface="Crimson Pro Bold"/>
                <a:ea typeface="Crimson Pro Bold"/>
                <a:cs typeface="Crimson Pro Bold"/>
                <a:sym typeface="Crimson Pro Bold"/>
              </a:rPr>
              <a:t>MootrakiApplication</a:t>
            </a:r>
            <a:r>
              <a:rPr lang="en-US" sz="2199">
                <a:solidFill>
                  <a:srgbClr val="764737"/>
                </a:solidFill>
                <a:latin typeface="Crimson Pro"/>
                <a:ea typeface="Crimson Pro"/>
                <a:cs typeface="Crimson Pro"/>
                <a:sym typeface="Crimson Pro"/>
              </a:rPr>
              <a:t>)}</a:t>
            </a:r>
          </a:p>
          <a:p>
            <a:pPr algn="l">
              <a:lnSpc>
                <a:spcPts val="3079"/>
              </a:lnSpc>
            </a:pPr>
            <a:endParaRPr lang="en-US" sz="2199">
              <a:solidFill>
                <a:srgbClr val="764737"/>
              </a:solidFill>
              <a:latin typeface="Crimson Pro"/>
              <a:ea typeface="Crimson Pro"/>
              <a:cs typeface="Crimson Pro"/>
              <a:sym typeface="Crimson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FCF2"/>
        </a:solidFill>
        <a:effectLst/>
      </p:bgPr>
    </p:bg>
    <p:spTree>
      <p:nvGrpSpPr>
        <p:cNvPr id="1" name=""/>
        <p:cNvGrpSpPr/>
        <p:nvPr/>
      </p:nvGrpSpPr>
      <p:grpSpPr>
        <a:xfrm>
          <a:off x="0" y="0"/>
          <a:ext cx="0" cy="0"/>
          <a:chOff x="0" y="0"/>
          <a:chExt cx="0" cy="0"/>
        </a:xfrm>
      </p:grpSpPr>
      <p:sp>
        <p:nvSpPr>
          <p:cNvPr id="2" name="Freeform 2"/>
          <p:cNvSpPr/>
          <p:nvPr/>
        </p:nvSpPr>
        <p:spPr>
          <a:xfrm rot="-431300">
            <a:off x="13351103" y="6171589"/>
            <a:ext cx="9301406" cy="4293331"/>
          </a:xfrm>
          <a:custGeom>
            <a:avLst/>
            <a:gdLst/>
            <a:ahLst/>
            <a:cxnLst/>
            <a:rect l="l" t="t" r="r" b="b"/>
            <a:pathLst>
              <a:path w="9301406" h="4293331">
                <a:moveTo>
                  <a:pt x="0" y="0"/>
                </a:moveTo>
                <a:lnTo>
                  <a:pt x="9301406" y="0"/>
                </a:lnTo>
                <a:lnTo>
                  <a:pt x="9301406" y="4293331"/>
                </a:lnTo>
                <a:lnTo>
                  <a:pt x="0" y="4293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a:off x="-160230" y="7649912"/>
            <a:ext cx="3638371" cy="2637088"/>
          </a:xfrm>
          <a:custGeom>
            <a:avLst/>
            <a:gdLst/>
            <a:ahLst/>
            <a:cxnLst/>
            <a:rect l="l" t="t" r="r" b="b"/>
            <a:pathLst>
              <a:path w="3638371" h="2637088">
                <a:moveTo>
                  <a:pt x="0" y="0"/>
                </a:moveTo>
                <a:lnTo>
                  <a:pt x="3638371" y="0"/>
                </a:lnTo>
                <a:lnTo>
                  <a:pt x="3638371" y="2637088"/>
                </a:lnTo>
                <a:lnTo>
                  <a:pt x="0" y="26370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l-GR"/>
          </a:p>
        </p:txBody>
      </p:sp>
      <p:sp>
        <p:nvSpPr>
          <p:cNvPr id="4" name="Freeform 4"/>
          <p:cNvSpPr/>
          <p:nvPr/>
        </p:nvSpPr>
        <p:spPr>
          <a:xfrm>
            <a:off x="5566401" y="-2962950"/>
            <a:ext cx="4450404" cy="4114800"/>
          </a:xfrm>
          <a:custGeom>
            <a:avLst/>
            <a:gdLst/>
            <a:ahLst/>
            <a:cxnLst/>
            <a:rect l="l" t="t" r="r" b="b"/>
            <a:pathLst>
              <a:path w="4450404" h="4114800">
                <a:moveTo>
                  <a:pt x="0" y="0"/>
                </a:moveTo>
                <a:lnTo>
                  <a:pt x="4450404" y="0"/>
                </a:lnTo>
                <a:lnTo>
                  <a:pt x="445040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l-GR"/>
          </a:p>
        </p:txBody>
      </p:sp>
      <p:sp>
        <p:nvSpPr>
          <p:cNvPr id="5" name="Freeform 5"/>
          <p:cNvSpPr/>
          <p:nvPr/>
        </p:nvSpPr>
        <p:spPr>
          <a:xfrm>
            <a:off x="-755492" y="-3346372"/>
            <a:ext cx="6461098" cy="5073573"/>
          </a:xfrm>
          <a:custGeom>
            <a:avLst/>
            <a:gdLst/>
            <a:ahLst/>
            <a:cxnLst/>
            <a:rect l="l" t="t" r="r" b="b"/>
            <a:pathLst>
              <a:path w="6461098" h="5073573">
                <a:moveTo>
                  <a:pt x="0" y="0"/>
                </a:moveTo>
                <a:lnTo>
                  <a:pt x="6461098" y="0"/>
                </a:lnTo>
                <a:lnTo>
                  <a:pt x="6461098" y="5073574"/>
                </a:lnTo>
                <a:lnTo>
                  <a:pt x="0" y="50735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l-GR"/>
          </a:p>
        </p:txBody>
      </p:sp>
      <p:sp>
        <p:nvSpPr>
          <p:cNvPr id="6" name="Freeform 6"/>
          <p:cNvSpPr/>
          <p:nvPr/>
        </p:nvSpPr>
        <p:spPr>
          <a:xfrm>
            <a:off x="16112464" y="-3191924"/>
            <a:ext cx="6039280" cy="5129798"/>
          </a:xfrm>
          <a:custGeom>
            <a:avLst/>
            <a:gdLst/>
            <a:ahLst/>
            <a:cxnLst/>
            <a:rect l="l" t="t" r="r" b="b"/>
            <a:pathLst>
              <a:path w="6039280" h="5129798">
                <a:moveTo>
                  <a:pt x="0" y="0"/>
                </a:moveTo>
                <a:lnTo>
                  <a:pt x="6039280" y="0"/>
                </a:lnTo>
                <a:lnTo>
                  <a:pt x="6039280" y="5129798"/>
                </a:lnTo>
                <a:lnTo>
                  <a:pt x="0" y="5129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7" name="TextBox 7"/>
          <p:cNvSpPr txBox="1"/>
          <p:nvPr/>
        </p:nvSpPr>
        <p:spPr>
          <a:xfrm>
            <a:off x="1658956" y="1342350"/>
            <a:ext cx="15293040" cy="1978661"/>
          </a:xfrm>
          <a:prstGeom prst="rect">
            <a:avLst/>
          </a:prstGeom>
        </p:spPr>
        <p:txBody>
          <a:bodyPr lIns="0" tIns="0" rIns="0" bIns="0" rtlCol="0" anchor="t">
            <a:spAutoFit/>
          </a:bodyPr>
          <a:lstStyle/>
          <a:p>
            <a:pPr algn="ctr">
              <a:lnSpc>
                <a:spcPts val="7520"/>
              </a:lnSpc>
            </a:pPr>
            <a:r>
              <a:rPr lang="en-US" sz="8000">
                <a:solidFill>
                  <a:srgbClr val="764737"/>
                </a:solidFill>
                <a:latin typeface="Cormorant Garamond"/>
                <a:ea typeface="Cormorant Garamond"/>
                <a:cs typeface="Cormorant Garamond"/>
                <a:sym typeface="Cormorant Garamond"/>
              </a:rPr>
              <a:t>NAVIGATION : CODE SNIPPET</a:t>
            </a:r>
          </a:p>
          <a:p>
            <a:pPr algn="ctr">
              <a:lnSpc>
                <a:spcPts val="7520"/>
              </a:lnSpc>
            </a:pPr>
            <a:endParaRPr lang="en-US" sz="8000">
              <a:solidFill>
                <a:srgbClr val="764737"/>
              </a:solidFill>
              <a:latin typeface="Cormorant Garamond"/>
              <a:ea typeface="Cormorant Garamond"/>
              <a:cs typeface="Cormorant Garamond"/>
              <a:sym typeface="Cormorant Garamond"/>
            </a:endParaRPr>
          </a:p>
        </p:txBody>
      </p:sp>
      <p:sp>
        <p:nvSpPr>
          <p:cNvPr id="8" name="TextBox 8"/>
          <p:cNvSpPr txBox="1"/>
          <p:nvPr/>
        </p:nvSpPr>
        <p:spPr>
          <a:xfrm>
            <a:off x="254390" y="3175550"/>
            <a:ext cx="4441332" cy="448310"/>
          </a:xfrm>
          <a:prstGeom prst="rect">
            <a:avLst/>
          </a:prstGeom>
        </p:spPr>
        <p:txBody>
          <a:bodyPr lIns="0" tIns="0" rIns="0" bIns="0" rtlCol="0" anchor="t">
            <a:spAutoFit/>
          </a:bodyPr>
          <a:lstStyle/>
          <a:p>
            <a:pPr algn="ctr">
              <a:lnSpc>
                <a:spcPts val="3639"/>
              </a:lnSpc>
            </a:pPr>
            <a:r>
              <a:rPr lang="en-US" sz="2599" b="1" u="sng">
                <a:solidFill>
                  <a:srgbClr val="764737"/>
                </a:solidFill>
                <a:latin typeface="Crimson Pro Bold"/>
                <a:ea typeface="Crimson Pro Bold"/>
                <a:cs typeface="Crimson Pro Bold"/>
                <a:sym typeface="Crimson Pro Bold"/>
              </a:rPr>
              <a:t>MainActivity.kt</a:t>
            </a:r>
          </a:p>
        </p:txBody>
      </p:sp>
      <p:sp>
        <p:nvSpPr>
          <p:cNvPr id="9" name="TextBox 9"/>
          <p:cNvSpPr txBox="1"/>
          <p:nvPr/>
        </p:nvSpPr>
        <p:spPr>
          <a:xfrm>
            <a:off x="10971551" y="3371130"/>
            <a:ext cx="5818970" cy="2734945"/>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sealed class Screen(val route: String) {</a:t>
            </a:r>
          </a:p>
          <a:p>
            <a:pPr algn="l">
              <a:lnSpc>
                <a:spcPts val="3079"/>
              </a:lnSpc>
            </a:pPr>
            <a:r>
              <a:rPr lang="en-US" sz="2199">
                <a:solidFill>
                  <a:srgbClr val="764737"/>
                </a:solidFill>
                <a:latin typeface="Crimson Pro"/>
                <a:ea typeface="Crimson Pro"/>
                <a:cs typeface="Crimson Pro"/>
                <a:sym typeface="Crimson Pro"/>
              </a:rPr>
              <a:t>    object Home : Screen("home")</a:t>
            </a:r>
          </a:p>
          <a:p>
            <a:pPr algn="l">
              <a:lnSpc>
                <a:spcPts val="3079"/>
              </a:lnSpc>
            </a:pPr>
            <a:r>
              <a:rPr lang="en-US" sz="2199">
                <a:solidFill>
                  <a:srgbClr val="764737"/>
                </a:solidFill>
                <a:latin typeface="Crimson Pro"/>
                <a:ea typeface="Crimson Pro"/>
                <a:cs typeface="Crimson Pro"/>
                <a:sym typeface="Crimson Pro"/>
              </a:rPr>
              <a:t>    object Calendar : Screen("calendar")</a:t>
            </a:r>
          </a:p>
          <a:p>
            <a:pPr algn="l">
              <a:lnSpc>
                <a:spcPts val="3079"/>
              </a:lnSpc>
            </a:pPr>
            <a:r>
              <a:rPr lang="en-US" sz="2199">
                <a:solidFill>
                  <a:srgbClr val="764737"/>
                </a:solidFill>
                <a:latin typeface="Crimson Pro"/>
                <a:ea typeface="Crimson Pro"/>
                <a:cs typeface="Crimson Pro"/>
                <a:sym typeface="Crimson Pro"/>
              </a:rPr>
              <a:t>    object Charts : Screen("charts")</a:t>
            </a:r>
          </a:p>
          <a:p>
            <a:pPr algn="l">
              <a:lnSpc>
                <a:spcPts val="3079"/>
              </a:lnSpc>
            </a:pPr>
            <a:r>
              <a:rPr lang="en-US" sz="2199">
                <a:solidFill>
                  <a:srgbClr val="764737"/>
                </a:solidFill>
                <a:latin typeface="Crimson Pro"/>
                <a:ea typeface="Crimson Pro"/>
                <a:cs typeface="Crimson Pro"/>
                <a:sym typeface="Crimson Pro"/>
              </a:rPr>
              <a:t>    object Breathing : Screen("breathing")</a:t>
            </a:r>
          </a:p>
          <a:p>
            <a:pPr algn="l">
              <a:lnSpc>
                <a:spcPts val="3079"/>
              </a:lnSpc>
            </a:pPr>
            <a:r>
              <a:rPr lang="en-US" sz="2199">
                <a:solidFill>
                  <a:srgbClr val="764737"/>
                </a:solidFill>
                <a:latin typeface="Crimson Pro"/>
                <a:ea typeface="Crimson Pro"/>
                <a:cs typeface="Crimson Pro"/>
                <a:sym typeface="Crimson Pro"/>
              </a:rPr>
              <a:t>    object Affirmations : Screen("affirms")</a:t>
            </a:r>
          </a:p>
          <a:p>
            <a:pPr algn="l">
              <a:lnSpc>
                <a:spcPts val="3079"/>
              </a:lnSpc>
            </a:pPr>
            <a:r>
              <a:rPr lang="en-US" sz="2199">
                <a:solidFill>
                  <a:srgbClr val="764737"/>
                </a:solidFill>
                <a:latin typeface="Crimson Pro"/>
                <a:ea typeface="Crimson Pro"/>
                <a:cs typeface="Crimson Pro"/>
                <a:sym typeface="Crimson Pro"/>
              </a:rPr>
              <a:t>}</a:t>
            </a:r>
          </a:p>
        </p:txBody>
      </p:sp>
      <p:sp>
        <p:nvSpPr>
          <p:cNvPr id="10" name="TextBox 10"/>
          <p:cNvSpPr txBox="1"/>
          <p:nvPr/>
        </p:nvSpPr>
        <p:spPr>
          <a:xfrm>
            <a:off x="10971551" y="2872700"/>
            <a:ext cx="1334334" cy="448310"/>
          </a:xfrm>
          <a:prstGeom prst="rect">
            <a:avLst/>
          </a:prstGeom>
        </p:spPr>
        <p:txBody>
          <a:bodyPr lIns="0" tIns="0" rIns="0" bIns="0" rtlCol="0" anchor="t">
            <a:spAutoFit/>
          </a:bodyPr>
          <a:lstStyle/>
          <a:p>
            <a:pPr algn="ctr">
              <a:lnSpc>
                <a:spcPts val="3639"/>
              </a:lnSpc>
            </a:pPr>
            <a:r>
              <a:rPr lang="en-US" sz="2599" b="1" u="sng">
                <a:solidFill>
                  <a:srgbClr val="764737"/>
                </a:solidFill>
                <a:latin typeface="Crimson Pro Bold"/>
                <a:ea typeface="Crimson Pro Bold"/>
                <a:cs typeface="Crimson Pro Bold"/>
                <a:sym typeface="Crimson Pro Bold"/>
              </a:rPr>
              <a:t>Screen.kt</a:t>
            </a:r>
          </a:p>
        </p:txBody>
      </p:sp>
      <p:sp>
        <p:nvSpPr>
          <p:cNvPr id="11" name="TextBox 11"/>
          <p:cNvSpPr txBox="1"/>
          <p:nvPr/>
        </p:nvSpPr>
        <p:spPr>
          <a:xfrm>
            <a:off x="1497480" y="3926207"/>
            <a:ext cx="13279670" cy="5468620"/>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class MainActivity : ComponentActivity() {</a:t>
            </a:r>
          </a:p>
          <a:p>
            <a:pPr algn="l">
              <a:lnSpc>
                <a:spcPts val="3079"/>
              </a:lnSpc>
            </a:pPr>
            <a:r>
              <a:rPr lang="en-US" sz="2199">
                <a:solidFill>
                  <a:srgbClr val="764737"/>
                </a:solidFill>
                <a:latin typeface="Crimson Pro"/>
                <a:ea typeface="Crimson Pro"/>
                <a:cs typeface="Crimson Pro"/>
                <a:sym typeface="Crimson Pro"/>
              </a:rPr>
              <a:t>    override fun onCreate(savedInstanceState: Bundle?) {</a:t>
            </a:r>
          </a:p>
          <a:p>
            <a:pPr algn="l">
              <a:lnSpc>
                <a:spcPts val="3079"/>
              </a:lnSpc>
            </a:pPr>
            <a:r>
              <a:rPr lang="en-US" sz="2199">
                <a:solidFill>
                  <a:srgbClr val="764737"/>
                </a:solidFill>
                <a:latin typeface="Crimson Pro"/>
                <a:ea typeface="Crimson Pro"/>
                <a:cs typeface="Crimson Pro"/>
                <a:sym typeface="Crimson Pro"/>
              </a:rPr>
              <a:t>        super.onCreate(savedInstanceState)</a:t>
            </a:r>
          </a:p>
          <a:p>
            <a:pPr algn="l">
              <a:lnSpc>
                <a:spcPts val="3079"/>
              </a:lnSpc>
            </a:pPr>
            <a:r>
              <a:rPr lang="en-US" sz="2199">
                <a:solidFill>
                  <a:srgbClr val="764737"/>
                </a:solidFill>
                <a:latin typeface="Crimson Pro"/>
                <a:ea typeface="Crimson Pro"/>
                <a:cs typeface="Crimson Pro"/>
                <a:sym typeface="Crimson Pro"/>
              </a:rPr>
              <a:t>        setContent {</a:t>
            </a:r>
          </a:p>
          <a:p>
            <a:pPr algn="l">
              <a:lnSpc>
                <a:spcPts val="3079"/>
              </a:lnSpc>
            </a:pPr>
            <a:r>
              <a:rPr lang="en-US" sz="2199">
                <a:solidFill>
                  <a:srgbClr val="764737"/>
                </a:solidFill>
                <a:latin typeface="Crimson Pro"/>
                <a:ea typeface="Crimson Pro"/>
                <a:cs typeface="Crimson Pro"/>
                <a:sym typeface="Crimson Pro"/>
              </a:rPr>
              <a:t>            MootrakiTheme {</a:t>
            </a:r>
          </a:p>
          <a:p>
            <a:pPr algn="l">
              <a:lnSpc>
                <a:spcPts val="3079"/>
              </a:lnSpc>
            </a:pPr>
            <a:r>
              <a:rPr lang="en-US" sz="2199">
                <a:solidFill>
                  <a:srgbClr val="764737"/>
                </a:solidFill>
                <a:latin typeface="Crimson Pro"/>
                <a:ea typeface="Crimson Pro"/>
                <a:cs typeface="Crimson Pro"/>
                <a:sym typeface="Crimson Pro"/>
              </a:rPr>
              <a:t>                val navController = rememberNavController()</a:t>
            </a:r>
          </a:p>
          <a:p>
            <a:pPr algn="l">
              <a:lnSpc>
                <a:spcPts val="3079"/>
              </a:lnSpc>
            </a:pPr>
            <a:r>
              <a:rPr lang="en-US" sz="2199">
                <a:solidFill>
                  <a:srgbClr val="764737"/>
                </a:solidFill>
                <a:latin typeface="Crimson Pro"/>
                <a:ea typeface="Crimson Pro"/>
                <a:cs typeface="Crimson Pro"/>
                <a:sym typeface="Crimson Pro"/>
              </a:rPr>
              <a:t>                  bottomBar = { </a:t>
            </a:r>
            <a:r>
              <a:rPr lang="en-US" sz="2199" b="1">
                <a:solidFill>
                  <a:srgbClr val="764737"/>
                </a:solidFill>
                <a:latin typeface="Crimson Pro Bold"/>
                <a:ea typeface="Crimson Pro Bold"/>
                <a:cs typeface="Crimson Pro Bold"/>
                <a:sym typeface="Crimson Pro Bold"/>
              </a:rPr>
              <a:t>BottomNavigationBar</a:t>
            </a:r>
            <a:r>
              <a:rPr lang="en-US" sz="2199">
                <a:solidFill>
                  <a:srgbClr val="764737"/>
                </a:solidFill>
                <a:latin typeface="Crimson Pro"/>
                <a:ea typeface="Crimson Pro"/>
                <a:cs typeface="Crimson Pro"/>
                <a:sym typeface="Crimson Pro"/>
              </a:rPr>
              <a:t>(navController) }</a:t>
            </a:r>
          </a:p>
          <a:p>
            <a:pPr algn="l">
              <a:lnSpc>
                <a:spcPts val="3079"/>
              </a:lnSpc>
            </a:pPr>
            <a:r>
              <a:rPr lang="en-US" sz="2199">
                <a:solidFill>
                  <a:srgbClr val="764737"/>
                </a:solidFill>
                <a:latin typeface="Crimson Pro"/>
                <a:ea typeface="Crimson Pro"/>
                <a:cs typeface="Crimson Pro"/>
                <a:sym typeface="Crimson Pro"/>
              </a:rPr>
              <a:t>                  startDestination = Screen.Home.route,</a:t>
            </a:r>
          </a:p>
          <a:p>
            <a:pPr algn="l">
              <a:lnSpc>
                <a:spcPts val="3079"/>
              </a:lnSpc>
            </a:pPr>
            <a:r>
              <a:rPr lang="en-US" sz="2199">
                <a:solidFill>
                  <a:srgbClr val="764737"/>
                </a:solidFill>
                <a:latin typeface="Crimson Pro"/>
                <a:ea typeface="Crimson Pro"/>
                <a:cs typeface="Crimson Pro"/>
                <a:sym typeface="Crimson Pro"/>
              </a:rPr>
              <a:t>                  val homeviewModel: </a:t>
            </a:r>
            <a:r>
              <a:rPr lang="en-US" sz="2199" b="1">
                <a:solidFill>
                  <a:srgbClr val="764737"/>
                </a:solidFill>
                <a:latin typeface="Crimson Pro Bold"/>
                <a:ea typeface="Crimson Pro Bold"/>
                <a:cs typeface="Crimson Pro Bold"/>
                <a:sym typeface="Crimson Pro Bold"/>
              </a:rPr>
              <a:t>SubmitEntryViewModel</a:t>
            </a:r>
            <a:r>
              <a:rPr lang="en-US" sz="2199">
                <a:solidFill>
                  <a:srgbClr val="764737"/>
                </a:solidFill>
                <a:latin typeface="Crimson Pro"/>
                <a:ea typeface="Crimson Pro"/>
                <a:cs typeface="Crimson Pro"/>
                <a:sym typeface="Crimson Pro"/>
              </a:rPr>
              <a:t> = viewModel(factory = AppViewModelProvider.Factory)</a:t>
            </a:r>
          </a:p>
          <a:p>
            <a:pPr algn="l">
              <a:lnSpc>
                <a:spcPts val="3079"/>
              </a:lnSpc>
            </a:pPr>
            <a:r>
              <a:rPr lang="en-US" sz="2199">
                <a:solidFill>
                  <a:srgbClr val="764737"/>
                </a:solidFill>
                <a:latin typeface="Crimson Pro"/>
                <a:ea typeface="Crimson Pro"/>
                <a:cs typeface="Crimson Pro"/>
                <a:sym typeface="Crimson Pro"/>
              </a:rPr>
              <a:t>                 val calendarviewModel: </a:t>
            </a:r>
            <a:r>
              <a:rPr lang="en-US" sz="2199" b="1">
                <a:solidFill>
                  <a:srgbClr val="764737"/>
                </a:solidFill>
                <a:latin typeface="Crimson Pro Bold"/>
                <a:ea typeface="Crimson Pro Bold"/>
                <a:cs typeface="Crimson Pro Bold"/>
                <a:sym typeface="Crimson Pro Bold"/>
              </a:rPr>
              <a:t>CalendarEntryViewModel</a:t>
            </a:r>
            <a:r>
              <a:rPr lang="en-US" sz="2199">
                <a:solidFill>
                  <a:srgbClr val="764737"/>
                </a:solidFill>
                <a:latin typeface="Crimson Pro"/>
                <a:ea typeface="Crimson Pro"/>
                <a:cs typeface="Crimson Pro"/>
                <a:sym typeface="Crimson Pro"/>
              </a:rPr>
              <a:t> = viewModel(factory = AppViewModelProvider.Factory)</a:t>
            </a:r>
          </a:p>
          <a:p>
            <a:pPr algn="l">
              <a:lnSpc>
                <a:spcPts val="3079"/>
              </a:lnSpc>
            </a:pPr>
            <a:r>
              <a:rPr lang="en-US" sz="2199">
                <a:solidFill>
                  <a:srgbClr val="764737"/>
                </a:solidFill>
                <a:latin typeface="Crimson Pro"/>
                <a:ea typeface="Crimson Pro"/>
                <a:cs typeface="Crimson Pro"/>
                <a:sym typeface="Crimson Pro"/>
              </a:rPr>
              <a:t>                  val chartviewModel: </a:t>
            </a:r>
            <a:r>
              <a:rPr lang="en-US" sz="2199" b="1">
                <a:solidFill>
                  <a:srgbClr val="764737"/>
                </a:solidFill>
                <a:latin typeface="Crimson Pro Bold"/>
                <a:ea typeface="Crimson Pro Bold"/>
                <a:cs typeface="Crimson Pro Bold"/>
                <a:sym typeface="Crimson Pro Bold"/>
              </a:rPr>
              <a:t>ChartViewModel</a:t>
            </a:r>
            <a:r>
              <a:rPr lang="en-US" sz="2199">
                <a:solidFill>
                  <a:srgbClr val="764737"/>
                </a:solidFill>
                <a:latin typeface="Crimson Pro"/>
                <a:ea typeface="Crimson Pro"/>
                <a:cs typeface="Crimson Pro"/>
                <a:sym typeface="Crimson Pro"/>
              </a:rPr>
              <a:t> = viewModel(factory = AppViewModelProvider.Factory)</a:t>
            </a:r>
          </a:p>
          <a:p>
            <a:pPr algn="l">
              <a:lnSpc>
                <a:spcPts val="3079"/>
              </a:lnSpc>
            </a:pPr>
            <a:r>
              <a:rPr lang="en-US" sz="2199">
                <a:solidFill>
                  <a:srgbClr val="764737"/>
                </a:solidFill>
                <a:latin typeface="Crimson Pro"/>
                <a:ea typeface="Crimson Pro"/>
                <a:cs typeface="Crimson Pro"/>
                <a:sym typeface="Crimson Pro"/>
              </a:rPr>
              <a:t>                   composable(Screen.</a:t>
            </a:r>
            <a:r>
              <a:rPr lang="en-US" sz="2199" b="1">
                <a:solidFill>
                  <a:srgbClr val="764737"/>
                </a:solidFill>
                <a:latin typeface="Crimson Pro Bold"/>
                <a:ea typeface="Crimson Pro Bold"/>
                <a:cs typeface="Crimson Pro Bold"/>
                <a:sym typeface="Crimson Pro Bold"/>
              </a:rPr>
              <a:t>Breathing</a:t>
            </a:r>
            <a:r>
              <a:rPr lang="en-US" sz="2199">
                <a:solidFill>
                  <a:srgbClr val="764737"/>
                </a:solidFill>
                <a:latin typeface="Crimson Pro"/>
                <a:ea typeface="Crimson Pro"/>
                <a:cs typeface="Crimson Pro"/>
                <a:sym typeface="Crimson Pro"/>
              </a:rPr>
              <a:t>.route) { </a:t>
            </a:r>
            <a:r>
              <a:rPr lang="en-US" sz="2199" b="1">
                <a:solidFill>
                  <a:srgbClr val="764737"/>
                </a:solidFill>
                <a:latin typeface="Crimson Pro Bold"/>
                <a:ea typeface="Crimson Pro Bold"/>
                <a:cs typeface="Crimson Pro Bold"/>
                <a:sym typeface="Crimson Pro Bold"/>
              </a:rPr>
              <a:t>VideoScreen</a:t>
            </a:r>
            <a:r>
              <a:rPr lang="en-US" sz="2199">
                <a:solidFill>
                  <a:srgbClr val="764737"/>
                </a:solidFill>
                <a:latin typeface="Crimson Pro"/>
                <a:ea typeface="Crimson Pro"/>
                <a:cs typeface="Crimson Pro"/>
                <a:sym typeface="Crimson Pro"/>
              </a:rPr>
              <a:t>() }</a:t>
            </a:r>
          </a:p>
          <a:p>
            <a:pPr algn="l">
              <a:lnSpc>
                <a:spcPts val="3079"/>
              </a:lnSpc>
            </a:pPr>
            <a:r>
              <a:rPr lang="en-US" sz="2199">
                <a:solidFill>
                  <a:srgbClr val="764737"/>
                </a:solidFill>
                <a:latin typeface="Crimson Pro"/>
                <a:ea typeface="Crimson Pro"/>
                <a:cs typeface="Crimson Pro"/>
                <a:sym typeface="Crimson Pro"/>
              </a:rPr>
              <a:t>                   composable(Screen.</a:t>
            </a:r>
            <a:r>
              <a:rPr lang="en-US" sz="2199" b="1">
                <a:solidFill>
                  <a:srgbClr val="764737"/>
                </a:solidFill>
                <a:latin typeface="Crimson Pro Bold"/>
                <a:ea typeface="Crimson Pro Bold"/>
                <a:cs typeface="Crimson Pro Bold"/>
                <a:sym typeface="Crimson Pro Bold"/>
              </a:rPr>
              <a:t>Affirmations</a:t>
            </a:r>
            <a:r>
              <a:rPr lang="en-US" sz="2199">
                <a:solidFill>
                  <a:srgbClr val="764737"/>
                </a:solidFill>
                <a:latin typeface="Crimson Pro"/>
                <a:ea typeface="Crimson Pro"/>
                <a:cs typeface="Crimson Pro"/>
                <a:sym typeface="Crimson Pro"/>
              </a:rPr>
              <a:t>.route) { </a:t>
            </a:r>
            <a:r>
              <a:rPr lang="en-US" sz="2199" b="1">
                <a:solidFill>
                  <a:srgbClr val="764737"/>
                </a:solidFill>
                <a:latin typeface="Crimson Pro Bold"/>
                <a:ea typeface="Crimson Pro Bold"/>
                <a:cs typeface="Crimson Pro Bold"/>
                <a:sym typeface="Crimson Pro Bold"/>
              </a:rPr>
              <a:t>Affirmations</a:t>
            </a:r>
            <a:r>
              <a:rPr lang="en-US" sz="2199">
                <a:solidFill>
                  <a:srgbClr val="764737"/>
                </a:solidFill>
                <a:latin typeface="Crimson Pro"/>
                <a:ea typeface="Crimson Pro"/>
                <a:cs typeface="Crimson Pro"/>
                <a:sym typeface="Crimson Pro"/>
              </a:rPr>
              <a:t>() }</a:t>
            </a:r>
          </a:p>
          <a:p>
            <a:pPr algn="l">
              <a:lnSpc>
                <a:spcPts val="3079"/>
              </a:lnSpc>
            </a:pPr>
            <a:endParaRPr lang="en-US" sz="2199">
              <a:solidFill>
                <a:srgbClr val="764737"/>
              </a:solidFill>
              <a:latin typeface="Crimson Pro"/>
              <a:ea typeface="Crimson Pro"/>
              <a:cs typeface="Crimson Pro"/>
              <a:sym typeface="Crimson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FCF2"/>
        </a:solidFill>
        <a:effectLst/>
      </p:bgPr>
    </p:bg>
    <p:spTree>
      <p:nvGrpSpPr>
        <p:cNvPr id="1" name=""/>
        <p:cNvGrpSpPr/>
        <p:nvPr/>
      </p:nvGrpSpPr>
      <p:grpSpPr>
        <a:xfrm>
          <a:off x="0" y="0"/>
          <a:ext cx="0" cy="0"/>
          <a:chOff x="0" y="0"/>
          <a:chExt cx="0" cy="0"/>
        </a:xfrm>
      </p:grpSpPr>
      <p:sp>
        <p:nvSpPr>
          <p:cNvPr id="2" name="Freeform 2"/>
          <p:cNvSpPr/>
          <p:nvPr/>
        </p:nvSpPr>
        <p:spPr>
          <a:xfrm rot="-4324992">
            <a:off x="12139817" y="8461119"/>
            <a:ext cx="9301406" cy="4293331"/>
          </a:xfrm>
          <a:custGeom>
            <a:avLst/>
            <a:gdLst/>
            <a:ahLst/>
            <a:cxnLst/>
            <a:rect l="l" t="t" r="r" b="b"/>
            <a:pathLst>
              <a:path w="9301406" h="4293331">
                <a:moveTo>
                  <a:pt x="0" y="0"/>
                </a:moveTo>
                <a:lnTo>
                  <a:pt x="9301406" y="0"/>
                </a:lnTo>
                <a:lnTo>
                  <a:pt x="9301406" y="4293331"/>
                </a:lnTo>
                <a:lnTo>
                  <a:pt x="0" y="429333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l-GR"/>
          </a:p>
        </p:txBody>
      </p:sp>
      <p:sp>
        <p:nvSpPr>
          <p:cNvPr id="3" name="Freeform 3"/>
          <p:cNvSpPr/>
          <p:nvPr/>
        </p:nvSpPr>
        <p:spPr>
          <a:xfrm rot="-359133">
            <a:off x="-541460" y="7939756"/>
            <a:ext cx="3638371" cy="2637088"/>
          </a:xfrm>
          <a:custGeom>
            <a:avLst/>
            <a:gdLst/>
            <a:ahLst/>
            <a:cxnLst/>
            <a:rect l="l" t="t" r="r" b="b"/>
            <a:pathLst>
              <a:path w="3638371" h="2637088">
                <a:moveTo>
                  <a:pt x="0" y="0"/>
                </a:moveTo>
                <a:lnTo>
                  <a:pt x="3638371" y="0"/>
                </a:lnTo>
                <a:lnTo>
                  <a:pt x="3638371" y="2637088"/>
                </a:lnTo>
                <a:lnTo>
                  <a:pt x="0" y="263708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l-GR"/>
          </a:p>
        </p:txBody>
      </p:sp>
      <p:sp>
        <p:nvSpPr>
          <p:cNvPr id="4" name="Freeform 4"/>
          <p:cNvSpPr/>
          <p:nvPr/>
        </p:nvSpPr>
        <p:spPr>
          <a:xfrm>
            <a:off x="7551132" y="-3086100"/>
            <a:ext cx="4450404" cy="4114800"/>
          </a:xfrm>
          <a:custGeom>
            <a:avLst/>
            <a:gdLst/>
            <a:ahLst/>
            <a:cxnLst/>
            <a:rect l="l" t="t" r="r" b="b"/>
            <a:pathLst>
              <a:path w="4450404" h="4114800">
                <a:moveTo>
                  <a:pt x="0" y="0"/>
                </a:moveTo>
                <a:lnTo>
                  <a:pt x="4450404" y="0"/>
                </a:lnTo>
                <a:lnTo>
                  <a:pt x="445040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l-GR"/>
          </a:p>
        </p:txBody>
      </p:sp>
      <p:sp>
        <p:nvSpPr>
          <p:cNvPr id="5" name="Freeform 5"/>
          <p:cNvSpPr/>
          <p:nvPr/>
        </p:nvSpPr>
        <p:spPr>
          <a:xfrm>
            <a:off x="-387651" y="-3346372"/>
            <a:ext cx="6461098" cy="5073573"/>
          </a:xfrm>
          <a:custGeom>
            <a:avLst/>
            <a:gdLst/>
            <a:ahLst/>
            <a:cxnLst/>
            <a:rect l="l" t="t" r="r" b="b"/>
            <a:pathLst>
              <a:path w="6461098" h="5073573">
                <a:moveTo>
                  <a:pt x="0" y="0"/>
                </a:moveTo>
                <a:lnTo>
                  <a:pt x="6461098" y="0"/>
                </a:lnTo>
                <a:lnTo>
                  <a:pt x="6461098" y="5073574"/>
                </a:lnTo>
                <a:lnTo>
                  <a:pt x="0" y="50735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l-GR"/>
          </a:p>
        </p:txBody>
      </p:sp>
      <p:sp>
        <p:nvSpPr>
          <p:cNvPr id="6" name="Freeform 6"/>
          <p:cNvSpPr/>
          <p:nvPr/>
        </p:nvSpPr>
        <p:spPr>
          <a:xfrm rot="10692810">
            <a:off x="13770880" y="-2893655"/>
            <a:ext cx="6039280" cy="5129798"/>
          </a:xfrm>
          <a:custGeom>
            <a:avLst/>
            <a:gdLst/>
            <a:ahLst/>
            <a:cxnLst/>
            <a:rect l="l" t="t" r="r" b="b"/>
            <a:pathLst>
              <a:path w="6039280" h="5129798">
                <a:moveTo>
                  <a:pt x="0" y="0"/>
                </a:moveTo>
                <a:lnTo>
                  <a:pt x="6039280" y="0"/>
                </a:lnTo>
                <a:lnTo>
                  <a:pt x="6039280" y="5129798"/>
                </a:lnTo>
                <a:lnTo>
                  <a:pt x="0" y="512979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l-GR"/>
          </a:p>
        </p:txBody>
      </p:sp>
      <p:sp>
        <p:nvSpPr>
          <p:cNvPr id="7" name="TextBox 7"/>
          <p:cNvSpPr txBox="1"/>
          <p:nvPr/>
        </p:nvSpPr>
        <p:spPr>
          <a:xfrm>
            <a:off x="1497480" y="937896"/>
            <a:ext cx="15293040" cy="1978661"/>
          </a:xfrm>
          <a:prstGeom prst="rect">
            <a:avLst/>
          </a:prstGeom>
        </p:spPr>
        <p:txBody>
          <a:bodyPr lIns="0" tIns="0" rIns="0" bIns="0" rtlCol="0" anchor="t">
            <a:spAutoFit/>
          </a:bodyPr>
          <a:lstStyle/>
          <a:p>
            <a:pPr algn="ctr">
              <a:lnSpc>
                <a:spcPts val="7520"/>
              </a:lnSpc>
            </a:pPr>
            <a:r>
              <a:rPr lang="en-US" sz="8000">
                <a:solidFill>
                  <a:srgbClr val="764737"/>
                </a:solidFill>
                <a:latin typeface="Cormorant Garamond"/>
                <a:ea typeface="Cormorant Garamond"/>
                <a:cs typeface="Cormorant Garamond"/>
                <a:sym typeface="Cormorant Garamond"/>
              </a:rPr>
              <a:t>DATA BASE : CODE SNIPPET</a:t>
            </a:r>
          </a:p>
          <a:p>
            <a:pPr algn="ctr">
              <a:lnSpc>
                <a:spcPts val="7520"/>
              </a:lnSpc>
            </a:pPr>
            <a:endParaRPr lang="en-US" sz="8000">
              <a:solidFill>
                <a:srgbClr val="764737"/>
              </a:solidFill>
              <a:latin typeface="Cormorant Garamond"/>
              <a:ea typeface="Cormorant Garamond"/>
              <a:cs typeface="Cormorant Garamond"/>
              <a:sym typeface="Cormorant Garamond"/>
            </a:endParaRPr>
          </a:p>
        </p:txBody>
      </p:sp>
      <p:sp>
        <p:nvSpPr>
          <p:cNvPr id="8" name="TextBox 8"/>
          <p:cNvSpPr txBox="1"/>
          <p:nvPr/>
        </p:nvSpPr>
        <p:spPr>
          <a:xfrm>
            <a:off x="12004928" y="350374"/>
            <a:ext cx="2365177" cy="575350"/>
          </a:xfrm>
          <a:prstGeom prst="rect">
            <a:avLst/>
          </a:prstGeom>
        </p:spPr>
        <p:txBody>
          <a:bodyPr wrap="square" lIns="0" tIns="0" rIns="0" bIns="0" rtlCol="0" anchor="t">
            <a:spAutoFit/>
          </a:bodyPr>
          <a:lstStyle/>
          <a:p>
            <a:pPr algn="ctr">
              <a:lnSpc>
                <a:spcPts val="4899"/>
              </a:lnSpc>
            </a:pPr>
            <a:r>
              <a:rPr lang="en-US" sz="3499" b="1" u="sng" dirty="0">
                <a:solidFill>
                  <a:srgbClr val="764737"/>
                </a:solidFill>
                <a:latin typeface="Crimson Pro Bold"/>
                <a:ea typeface="Crimson Pro Bold"/>
                <a:cs typeface="Crimson Pro Bold"/>
                <a:sym typeface="Crimson Pro Bold"/>
              </a:rPr>
              <a:t>Data Layer</a:t>
            </a:r>
          </a:p>
        </p:txBody>
      </p:sp>
      <p:sp>
        <p:nvSpPr>
          <p:cNvPr id="9" name="TextBox 9"/>
          <p:cNvSpPr txBox="1"/>
          <p:nvPr/>
        </p:nvSpPr>
        <p:spPr>
          <a:xfrm>
            <a:off x="296384" y="2467464"/>
            <a:ext cx="9479950" cy="3906520"/>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a:t>
            </a:r>
            <a:r>
              <a:rPr lang="en-US" sz="2199" b="1">
                <a:solidFill>
                  <a:srgbClr val="764737"/>
                </a:solidFill>
                <a:latin typeface="Crimson Pro Bold"/>
                <a:ea typeface="Crimson Pro Bold"/>
                <a:cs typeface="Crimson Pro Bold"/>
                <a:sym typeface="Crimson Pro Bold"/>
              </a:rPr>
              <a:t>Database</a:t>
            </a:r>
            <a:r>
              <a:rPr lang="en-US" sz="2199">
                <a:solidFill>
                  <a:srgbClr val="764737"/>
                </a:solidFill>
                <a:latin typeface="Crimson Pro"/>
                <a:ea typeface="Crimson Pro"/>
                <a:cs typeface="Crimson Pro"/>
                <a:sym typeface="Crimson Pro"/>
              </a:rPr>
              <a:t>(entities = [Entry::class], version = 1, exportSchema = false)</a:t>
            </a:r>
          </a:p>
          <a:p>
            <a:pPr algn="l">
              <a:lnSpc>
                <a:spcPts val="3079"/>
              </a:lnSpc>
            </a:pPr>
            <a:r>
              <a:rPr lang="en-US" sz="2199">
                <a:solidFill>
                  <a:srgbClr val="764737"/>
                </a:solidFill>
                <a:latin typeface="Crimson Pro"/>
                <a:ea typeface="Crimson Pro"/>
                <a:cs typeface="Crimson Pro"/>
                <a:sym typeface="Crimson Pro"/>
              </a:rPr>
              <a:t>abstract class </a:t>
            </a:r>
            <a:r>
              <a:rPr lang="en-US" sz="2199" b="1">
                <a:solidFill>
                  <a:srgbClr val="764737"/>
                </a:solidFill>
                <a:latin typeface="Crimson Pro Bold"/>
                <a:ea typeface="Crimson Pro Bold"/>
                <a:cs typeface="Crimson Pro Bold"/>
                <a:sym typeface="Crimson Pro Bold"/>
              </a:rPr>
              <a:t>EntriesDatabase </a:t>
            </a:r>
            <a:r>
              <a:rPr lang="en-US" sz="2199">
                <a:solidFill>
                  <a:srgbClr val="764737"/>
                </a:solidFill>
                <a:latin typeface="Crimson Pro"/>
                <a:ea typeface="Crimson Pro"/>
                <a:cs typeface="Crimson Pro"/>
                <a:sym typeface="Crimson Pro"/>
              </a:rPr>
              <a:t>: RoomDatabase() {</a:t>
            </a:r>
          </a:p>
          <a:p>
            <a:pPr algn="l">
              <a:lnSpc>
                <a:spcPts val="3079"/>
              </a:lnSpc>
            </a:pPr>
            <a:r>
              <a:rPr lang="en-US" sz="2199">
                <a:solidFill>
                  <a:srgbClr val="764737"/>
                </a:solidFill>
                <a:latin typeface="Crimson Pro"/>
                <a:ea typeface="Crimson Pro"/>
                <a:cs typeface="Crimson Pro"/>
                <a:sym typeface="Crimson Pro"/>
              </a:rPr>
              <a:t> abstract fun </a:t>
            </a:r>
            <a:r>
              <a:rPr lang="en-US" sz="2199" b="1">
                <a:solidFill>
                  <a:srgbClr val="764737"/>
                </a:solidFill>
                <a:latin typeface="Crimson Pro Bold"/>
                <a:ea typeface="Crimson Pro Bold"/>
                <a:cs typeface="Crimson Pro Bold"/>
                <a:sym typeface="Crimson Pro Bold"/>
              </a:rPr>
              <a:t>entryDao</a:t>
            </a:r>
            <a:r>
              <a:rPr lang="en-US" sz="2199">
                <a:solidFill>
                  <a:srgbClr val="764737"/>
                </a:solidFill>
                <a:latin typeface="Crimson Pro"/>
                <a:ea typeface="Crimson Pro"/>
                <a:cs typeface="Crimson Pro"/>
                <a:sym typeface="Crimson Pro"/>
              </a:rPr>
              <a:t>(): EntryDao</a:t>
            </a:r>
          </a:p>
          <a:p>
            <a:pPr algn="l">
              <a:lnSpc>
                <a:spcPts val="3079"/>
              </a:lnSpc>
            </a:pPr>
            <a:r>
              <a:rPr lang="en-US" sz="2199">
                <a:solidFill>
                  <a:srgbClr val="764737"/>
                </a:solidFill>
                <a:latin typeface="Crimson Pro"/>
                <a:ea typeface="Crimson Pro"/>
                <a:cs typeface="Crimson Pro"/>
                <a:sym typeface="Crimson Pro"/>
              </a:rPr>
              <a:t>companion object {</a:t>
            </a:r>
          </a:p>
          <a:p>
            <a:pPr algn="l">
              <a:lnSpc>
                <a:spcPts val="3079"/>
              </a:lnSpc>
            </a:pPr>
            <a:r>
              <a:rPr lang="en-US" sz="2199">
                <a:solidFill>
                  <a:srgbClr val="764737"/>
                </a:solidFill>
                <a:latin typeface="Crimson Pro"/>
                <a:ea typeface="Crimson Pro"/>
                <a:cs typeface="Crimson Pro"/>
                <a:sym typeface="Crimson Pro"/>
              </a:rPr>
              <a:t>        @Volatile</a:t>
            </a:r>
          </a:p>
          <a:p>
            <a:pPr algn="l">
              <a:lnSpc>
                <a:spcPts val="3079"/>
              </a:lnSpc>
            </a:pPr>
            <a:r>
              <a:rPr lang="en-US" sz="2199">
                <a:solidFill>
                  <a:srgbClr val="764737"/>
                </a:solidFill>
                <a:latin typeface="Crimson Pro"/>
                <a:ea typeface="Crimson Pro"/>
                <a:cs typeface="Crimson Pro"/>
                <a:sym typeface="Crimson Pro"/>
              </a:rPr>
              <a:t>        private var Instance: EntriesDatabase? = null</a:t>
            </a:r>
          </a:p>
          <a:p>
            <a:pPr algn="l">
              <a:lnSpc>
                <a:spcPts val="3079"/>
              </a:lnSpc>
            </a:pPr>
            <a:r>
              <a:rPr lang="en-US" sz="2199">
                <a:solidFill>
                  <a:srgbClr val="764737"/>
                </a:solidFill>
                <a:latin typeface="Crimson Pro"/>
                <a:ea typeface="Crimson Pro"/>
                <a:cs typeface="Crimson Pro"/>
                <a:sym typeface="Crimson Pro"/>
              </a:rPr>
              <a:t> fun </a:t>
            </a:r>
            <a:r>
              <a:rPr lang="en-US" sz="2199" b="1">
                <a:solidFill>
                  <a:srgbClr val="764737"/>
                </a:solidFill>
                <a:latin typeface="Crimson Pro Bold"/>
                <a:ea typeface="Crimson Pro Bold"/>
                <a:cs typeface="Crimson Pro Bold"/>
                <a:sym typeface="Crimson Pro Bold"/>
              </a:rPr>
              <a:t>getDatabase</a:t>
            </a:r>
            <a:r>
              <a:rPr lang="en-US" sz="2199">
                <a:solidFill>
                  <a:srgbClr val="764737"/>
                </a:solidFill>
                <a:latin typeface="Crimson Pro"/>
                <a:ea typeface="Crimson Pro"/>
                <a:cs typeface="Crimson Pro"/>
                <a:sym typeface="Crimson Pro"/>
              </a:rPr>
              <a:t>(context: Context): EntriesDatabase {</a:t>
            </a:r>
          </a:p>
          <a:p>
            <a:pPr algn="l">
              <a:lnSpc>
                <a:spcPts val="3079"/>
              </a:lnSpc>
            </a:pPr>
            <a:r>
              <a:rPr lang="en-US" sz="2199">
                <a:solidFill>
                  <a:srgbClr val="764737"/>
                </a:solidFill>
                <a:latin typeface="Crimson Pro"/>
                <a:ea typeface="Crimson Pro"/>
                <a:cs typeface="Crimson Pro"/>
                <a:sym typeface="Crimson Pro"/>
              </a:rPr>
              <a:t>return Instance ?: synchronized(this) {</a:t>
            </a:r>
          </a:p>
          <a:p>
            <a:pPr algn="l">
              <a:lnSpc>
                <a:spcPts val="3079"/>
              </a:lnSpc>
            </a:pPr>
            <a:r>
              <a:rPr lang="en-US" sz="2199">
                <a:solidFill>
                  <a:srgbClr val="764737"/>
                </a:solidFill>
                <a:latin typeface="Crimson Pro"/>
                <a:ea typeface="Crimson Pro"/>
                <a:cs typeface="Crimson Pro"/>
                <a:sym typeface="Crimson Pro"/>
              </a:rPr>
              <a:t>                Room.databaseBuilder...}</a:t>
            </a:r>
          </a:p>
          <a:p>
            <a:pPr algn="l">
              <a:lnSpc>
                <a:spcPts val="3079"/>
              </a:lnSpc>
            </a:pPr>
            <a:endParaRPr lang="en-US" sz="2199">
              <a:solidFill>
                <a:srgbClr val="764737"/>
              </a:solidFill>
              <a:latin typeface="Crimson Pro"/>
              <a:ea typeface="Crimson Pro"/>
              <a:cs typeface="Crimson Pro"/>
              <a:sym typeface="Crimson Pro"/>
            </a:endParaRPr>
          </a:p>
        </p:txBody>
      </p:sp>
      <p:sp>
        <p:nvSpPr>
          <p:cNvPr id="10" name="TextBox 10"/>
          <p:cNvSpPr txBox="1"/>
          <p:nvPr/>
        </p:nvSpPr>
        <p:spPr>
          <a:xfrm>
            <a:off x="846748" y="6922207"/>
            <a:ext cx="5968955" cy="2734945"/>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interface </a:t>
            </a:r>
            <a:r>
              <a:rPr lang="en-US" sz="2199" b="1">
                <a:solidFill>
                  <a:srgbClr val="764737"/>
                </a:solidFill>
                <a:latin typeface="Crimson Pro Bold"/>
                <a:ea typeface="Crimson Pro Bold"/>
                <a:cs typeface="Crimson Pro Bold"/>
                <a:sym typeface="Crimson Pro Bold"/>
              </a:rPr>
              <a:t>EntriesRepository</a:t>
            </a:r>
            <a:r>
              <a:rPr lang="en-US" sz="2199">
                <a:solidFill>
                  <a:srgbClr val="764737"/>
                </a:solidFill>
                <a:latin typeface="Crimson Pro"/>
                <a:ea typeface="Crimson Pro"/>
                <a:cs typeface="Crimson Pro"/>
                <a:sym typeface="Crimson Pro"/>
              </a:rPr>
              <a:t> {</a:t>
            </a:r>
          </a:p>
          <a:p>
            <a:pPr algn="l">
              <a:lnSpc>
                <a:spcPts val="3079"/>
              </a:lnSpc>
            </a:pPr>
            <a:r>
              <a:rPr lang="en-US" sz="2199">
                <a:solidFill>
                  <a:srgbClr val="764737"/>
                </a:solidFill>
                <a:latin typeface="Crimson Pro"/>
                <a:ea typeface="Crimson Pro"/>
                <a:cs typeface="Crimson Pro"/>
                <a:sym typeface="Crimson Pro"/>
              </a:rPr>
              <a:t>    fun </a:t>
            </a:r>
            <a:r>
              <a:rPr lang="en-US" sz="2199" b="1">
                <a:solidFill>
                  <a:srgbClr val="764737"/>
                </a:solidFill>
                <a:latin typeface="Crimson Pro Bold"/>
                <a:ea typeface="Crimson Pro Bold"/>
                <a:cs typeface="Crimson Pro Bold"/>
                <a:sym typeface="Crimson Pro Bold"/>
              </a:rPr>
              <a:t>getAllEntriesStream</a:t>
            </a:r>
            <a:r>
              <a:rPr lang="en-US" sz="2199">
                <a:solidFill>
                  <a:srgbClr val="764737"/>
                </a:solidFill>
                <a:latin typeface="Crimson Pro"/>
                <a:ea typeface="Crimson Pro"/>
                <a:cs typeface="Crimson Pro"/>
                <a:sym typeface="Crimson Pro"/>
              </a:rPr>
              <a:t>(): Flow&lt;List&lt;Entry&gt;&gt;</a:t>
            </a:r>
          </a:p>
          <a:p>
            <a:pPr algn="l">
              <a:lnSpc>
                <a:spcPts val="3079"/>
              </a:lnSpc>
            </a:pPr>
            <a:r>
              <a:rPr lang="en-US" sz="2199">
                <a:solidFill>
                  <a:srgbClr val="764737"/>
                </a:solidFill>
                <a:latin typeface="Crimson Pro"/>
                <a:ea typeface="Crimson Pro"/>
                <a:cs typeface="Crimson Pro"/>
                <a:sym typeface="Crimson Pro"/>
              </a:rPr>
              <a:t>    fun </a:t>
            </a:r>
            <a:r>
              <a:rPr lang="en-US" sz="2199" b="1">
                <a:solidFill>
                  <a:srgbClr val="764737"/>
                </a:solidFill>
                <a:latin typeface="Crimson Pro Bold"/>
                <a:ea typeface="Crimson Pro Bold"/>
                <a:cs typeface="Crimson Pro Bold"/>
                <a:sym typeface="Crimson Pro Bold"/>
              </a:rPr>
              <a:t>getEntryStream</a:t>
            </a:r>
            <a:r>
              <a:rPr lang="en-US" sz="2199">
                <a:solidFill>
                  <a:srgbClr val="764737"/>
                </a:solidFill>
                <a:latin typeface="Crimson Pro"/>
                <a:ea typeface="Crimson Pro"/>
                <a:cs typeface="Crimson Pro"/>
                <a:sym typeface="Crimson Pro"/>
              </a:rPr>
              <a:t>(date: String): Flow&lt;Entry?&gt;</a:t>
            </a:r>
          </a:p>
          <a:p>
            <a:pPr algn="l">
              <a:lnSpc>
                <a:spcPts val="3079"/>
              </a:lnSpc>
            </a:pPr>
            <a:r>
              <a:rPr lang="en-US" sz="2199">
                <a:solidFill>
                  <a:srgbClr val="764737"/>
                </a:solidFill>
                <a:latin typeface="Crimson Pro"/>
                <a:ea typeface="Crimson Pro"/>
                <a:cs typeface="Crimson Pro"/>
                <a:sym typeface="Crimson Pro"/>
              </a:rPr>
              <a:t>    suspend fun </a:t>
            </a:r>
            <a:r>
              <a:rPr lang="en-US" sz="2199" b="1">
                <a:solidFill>
                  <a:srgbClr val="764737"/>
                </a:solidFill>
                <a:latin typeface="Crimson Pro Bold"/>
                <a:ea typeface="Crimson Pro Bold"/>
                <a:cs typeface="Crimson Pro Bold"/>
                <a:sym typeface="Crimson Pro Bold"/>
              </a:rPr>
              <a:t>insertEntry</a:t>
            </a:r>
            <a:r>
              <a:rPr lang="en-US" sz="2199">
                <a:solidFill>
                  <a:srgbClr val="764737"/>
                </a:solidFill>
                <a:latin typeface="Crimson Pro"/>
                <a:ea typeface="Crimson Pro"/>
                <a:cs typeface="Crimson Pro"/>
                <a:sym typeface="Crimson Pro"/>
              </a:rPr>
              <a:t>(entry: Entry)</a:t>
            </a:r>
          </a:p>
          <a:p>
            <a:pPr algn="l">
              <a:lnSpc>
                <a:spcPts val="3079"/>
              </a:lnSpc>
            </a:pPr>
            <a:r>
              <a:rPr lang="en-US" sz="2199">
                <a:solidFill>
                  <a:srgbClr val="764737"/>
                </a:solidFill>
                <a:latin typeface="Crimson Pro"/>
                <a:ea typeface="Crimson Pro"/>
                <a:cs typeface="Crimson Pro"/>
                <a:sym typeface="Crimson Pro"/>
              </a:rPr>
              <a:t>    suspend fun </a:t>
            </a:r>
            <a:r>
              <a:rPr lang="en-US" sz="2199" b="1">
                <a:solidFill>
                  <a:srgbClr val="764737"/>
                </a:solidFill>
                <a:latin typeface="Crimson Pro Bold"/>
                <a:ea typeface="Crimson Pro Bold"/>
                <a:cs typeface="Crimson Pro Bold"/>
                <a:sym typeface="Crimson Pro Bold"/>
              </a:rPr>
              <a:t>deleteEntry</a:t>
            </a:r>
            <a:r>
              <a:rPr lang="en-US" sz="2199">
                <a:solidFill>
                  <a:srgbClr val="764737"/>
                </a:solidFill>
                <a:latin typeface="Crimson Pro"/>
                <a:ea typeface="Crimson Pro"/>
                <a:cs typeface="Crimson Pro"/>
                <a:sym typeface="Crimson Pro"/>
              </a:rPr>
              <a:t>(entry: Entry)</a:t>
            </a:r>
          </a:p>
          <a:p>
            <a:pPr algn="l">
              <a:lnSpc>
                <a:spcPts val="3079"/>
              </a:lnSpc>
            </a:pPr>
            <a:r>
              <a:rPr lang="en-US" sz="2199">
                <a:solidFill>
                  <a:srgbClr val="764737"/>
                </a:solidFill>
                <a:latin typeface="Crimson Pro"/>
                <a:ea typeface="Crimson Pro"/>
                <a:cs typeface="Crimson Pro"/>
                <a:sym typeface="Crimson Pro"/>
              </a:rPr>
              <a:t>    suspend fun </a:t>
            </a:r>
            <a:r>
              <a:rPr lang="en-US" sz="2199" b="1">
                <a:solidFill>
                  <a:srgbClr val="764737"/>
                </a:solidFill>
                <a:latin typeface="Crimson Pro Bold"/>
                <a:ea typeface="Crimson Pro Bold"/>
                <a:cs typeface="Crimson Pro Bold"/>
                <a:sym typeface="Crimson Pro Bold"/>
              </a:rPr>
              <a:t>updateEntry</a:t>
            </a:r>
            <a:r>
              <a:rPr lang="en-US" sz="2199">
                <a:solidFill>
                  <a:srgbClr val="764737"/>
                </a:solidFill>
                <a:latin typeface="Crimson Pro"/>
                <a:ea typeface="Crimson Pro"/>
                <a:cs typeface="Crimson Pro"/>
                <a:sym typeface="Crimson Pro"/>
              </a:rPr>
              <a:t>(entry: Entry)}</a:t>
            </a:r>
          </a:p>
          <a:p>
            <a:pPr algn="l">
              <a:lnSpc>
                <a:spcPts val="3079"/>
              </a:lnSpc>
            </a:pPr>
            <a:endParaRPr lang="en-US" sz="2199">
              <a:solidFill>
                <a:srgbClr val="764737"/>
              </a:solidFill>
              <a:latin typeface="Crimson Pro"/>
              <a:ea typeface="Crimson Pro"/>
              <a:cs typeface="Crimson Pro"/>
              <a:sym typeface="Crimson Pro"/>
            </a:endParaRPr>
          </a:p>
        </p:txBody>
      </p:sp>
      <p:sp>
        <p:nvSpPr>
          <p:cNvPr id="11" name="TextBox 11"/>
          <p:cNvSpPr txBox="1"/>
          <p:nvPr/>
        </p:nvSpPr>
        <p:spPr>
          <a:xfrm>
            <a:off x="521174" y="1884264"/>
            <a:ext cx="2907826" cy="423577"/>
          </a:xfrm>
          <a:prstGeom prst="rect">
            <a:avLst/>
          </a:prstGeom>
        </p:spPr>
        <p:txBody>
          <a:bodyPr wrap="square" lIns="0" tIns="0" rIns="0" bIns="0" rtlCol="0" anchor="t">
            <a:spAutoFit/>
          </a:bodyPr>
          <a:lstStyle/>
          <a:p>
            <a:pPr algn="ctr">
              <a:lnSpc>
                <a:spcPts val="3639"/>
              </a:lnSpc>
            </a:pPr>
            <a:r>
              <a:rPr lang="en-US" sz="2599" b="1" u="sng" dirty="0" err="1">
                <a:solidFill>
                  <a:srgbClr val="764737"/>
                </a:solidFill>
                <a:latin typeface="Crimson Pro Bold"/>
                <a:ea typeface="Crimson Pro Bold"/>
                <a:cs typeface="Crimson Pro Bold"/>
                <a:sym typeface="Crimson Pro Bold"/>
              </a:rPr>
              <a:t>EntriesDatabase.kt</a:t>
            </a:r>
            <a:endParaRPr lang="en-US" sz="2599" b="1" u="sng" dirty="0">
              <a:solidFill>
                <a:srgbClr val="764737"/>
              </a:solidFill>
              <a:latin typeface="Crimson Pro Bold"/>
              <a:ea typeface="Crimson Pro Bold"/>
              <a:cs typeface="Crimson Pro Bold"/>
              <a:sym typeface="Crimson Pro Bold"/>
            </a:endParaRPr>
          </a:p>
        </p:txBody>
      </p:sp>
      <p:sp>
        <p:nvSpPr>
          <p:cNvPr id="12" name="TextBox 12"/>
          <p:cNvSpPr txBox="1"/>
          <p:nvPr/>
        </p:nvSpPr>
        <p:spPr>
          <a:xfrm>
            <a:off x="296384" y="6316834"/>
            <a:ext cx="2928104" cy="448310"/>
          </a:xfrm>
          <a:prstGeom prst="rect">
            <a:avLst/>
          </a:prstGeom>
        </p:spPr>
        <p:txBody>
          <a:bodyPr lIns="0" tIns="0" rIns="0" bIns="0" rtlCol="0" anchor="t">
            <a:spAutoFit/>
          </a:bodyPr>
          <a:lstStyle/>
          <a:p>
            <a:pPr algn="ctr">
              <a:lnSpc>
                <a:spcPts val="3639"/>
              </a:lnSpc>
            </a:pPr>
            <a:r>
              <a:rPr lang="en-US" sz="2599" b="1" u="sng">
                <a:solidFill>
                  <a:srgbClr val="764737"/>
                </a:solidFill>
                <a:latin typeface="Crimson Pro Bold"/>
                <a:ea typeface="Crimson Pro Bold"/>
                <a:cs typeface="Crimson Pro Bold"/>
                <a:sym typeface="Crimson Pro Bold"/>
              </a:rPr>
              <a:t>EntriesRepository.kt</a:t>
            </a:r>
          </a:p>
        </p:txBody>
      </p:sp>
      <p:sp>
        <p:nvSpPr>
          <p:cNvPr id="13" name="TextBox 13"/>
          <p:cNvSpPr txBox="1"/>
          <p:nvPr/>
        </p:nvSpPr>
        <p:spPr>
          <a:xfrm>
            <a:off x="11186856" y="1865632"/>
            <a:ext cx="9076946" cy="5272649"/>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@Dao</a:t>
            </a:r>
          </a:p>
          <a:p>
            <a:pPr algn="l">
              <a:lnSpc>
                <a:spcPts val="3079"/>
              </a:lnSpc>
            </a:pPr>
            <a:r>
              <a:rPr lang="en-US" sz="2199">
                <a:solidFill>
                  <a:srgbClr val="764737"/>
                </a:solidFill>
                <a:latin typeface="Crimson Pro"/>
                <a:ea typeface="Crimson Pro"/>
                <a:cs typeface="Crimson Pro"/>
                <a:sym typeface="Crimson Pro"/>
              </a:rPr>
              <a:t>interface </a:t>
            </a:r>
            <a:r>
              <a:rPr lang="en-US" sz="2199" b="1">
                <a:solidFill>
                  <a:srgbClr val="764737"/>
                </a:solidFill>
                <a:latin typeface="Crimson Pro Bold"/>
                <a:ea typeface="Crimson Pro Bold"/>
                <a:cs typeface="Crimson Pro Bold"/>
                <a:sym typeface="Crimson Pro Bold"/>
              </a:rPr>
              <a:t>EntryDao</a:t>
            </a:r>
            <a:r>
              <a:rPr lang="en-US" sz="2199">
                <a:solidFill>
                  <a:srgbClr val="764737"/>
                </a:solidFill>
                <a:latin typeface="Crimson Pro"/>
                <a:ea typeface="Crimson Pro"/>
                <a:cs typeface="Crimson Pro"/>
                <a:sym typeface="Crimson Pro"/>
              </a:rPr>
              <a:t> {</a:t>
            </a:r>
          </a:p>
          <a:p>
            <a:pPr algn="l">
              <a:lnSpc>
                <a:spcPts val="3079"/>
              </a:lnSpc>
            </a:pPr>
            <a:r>
              <a:rPr lang="en-US" sz="2199">
                <a:solidFill>
                  <a:srgbClr val="764737"/>
                </a:solidFill>
                <a:latin typeface="Crimson Pro"/>
                <a:ea typeface="Crimson Pro"/>
                <a:cs typeface="Crimson Pro"/>
                <a:sym typeface="Crimson Pro"/>
              </a:rPr>
              <a:t>    @Query("SELECT * FROM entries ORDER BY date DESC")</a:t>
            </a:r>
          </a:p>
          <a:p>
            <a:pPr algn="l">
              <a:lnSpc>
                <a:spcPts val="3079"/>
              </a:lnSpc>
            </a:pPr>
            <a:r>
              <a:rPr lang="en-US" sz="2199">
                <a:solidFill>
                  <a:srgbClr val="764737"/>
                </a:solidFill>
                <a:latin typeface="Crimson Pro"/>
                <a:ea typeface="Crimson Pro"/>
                <a:cs typeface="Crimson Pro"/>
                <a:sym typeface="Crimson Pro"/>
              </a:rPr>
              <a:t>    fun </a:t>
            </a:r>
            <a:r>
              <a:rPr lang="en-US" sz="2199" b="1">
                <a:solidFill>
                  <a:srgbClr val="764737"/>
                </a:solidFill>
                <a:latin typeface="Crimson Pro Bold"/>
                <a:ea typeface="Crimson Pro Bold"/>
                <a:cs typeface="Crimson Pro Bold"/>
                <a:sym typeface="Crimson Pro Bold"/>
              </a:rPr>
              <a:t>getAllEntries</a:t>
            </a:r>
            <a:r>
              <a:rPr lang="en-US" sz="2199">
                <a:solidFill>
                  <a:srgbClr val="764737"/>
                </a:solidFill>
                <a:latin typeface="Crimson Pro"/>
                <a:ea typeface="Crimson Pro"/>
                <a:cs typeface="Crimson Pro"/>
                <a:sym typeface="Crimson Pro"/>
              </a:rPr>
              <a:t>(): Flow&lt;List&lt;Entry&gt;&gt;</a:t>
            </a:r>
          </a:p>
          <a:p>
            <a:pPr algn="l">
              <a:lnSpc>
                <a:spcPts val="3079"/>
              </a:lnSpc>
            </a:pPr>
            <a:r>
              <a:rPr lang="en-US" sz="2199">
                <a:solidFill>
                  <a:srgbClr val="764737"/>
                </a:solidFill>
                <a:latin typeface="Crimson Pro"/>
                <a:ea typeface="Crimson Pro"/>
                <a:cs typeface="Crimson Pro"/>
                <a:sym typeface="Crimson Pro"/>
              </a:rPr>
              <a:t>    @Query("SELECT * FROM entries WHERE date = :date")</a:t>
            </a:r>
          </a:p>
          <a:p>
            <a:pPr algn="l">
              <a:lnSpc>
                <a:spcPts val="3079"/>
              </a:lnSpc>
            </a:pPr>
            <a:r>
              <a:rPr lang="en-US" sz="2199">
                <a:solidFill>
                  <a:srgbClr val="764737"/>
                </a:solidFill>
                <a:latin typeface="Crimson Pro"/>
                <a:ea typeface="Crimson Pro"/>
                <a:cs typeface="Crimson Pro"/>
                <a:sym typeface="Crimson Pro"/>
              </a:rPr>
              <a:t>    fun </a:t>
            </a:r>
            <a:r>
              <a:rPr lang="en-US" sz="2199" b="1">
                <a:solidFill>
                  <a:srgbClr val="764737"/>
                </a:solidFill>
                <a:latin typeface="Crimson Pro Bold"/>
                <a:ea typeface="Crimson Pro Bold"/>
                <a:cs typeface="Crimson Pro Bold"/>
                <a:sym typeface="Crimson Pro Bold"/>
              </a:rPr>
              <a:t>getEntryByDate</a:t>
            </a:r>
            <a:r>
              <a:rPr lang="en-US" sz="2199">
                <a:solidFill>
                  <a:srgbClr val="764737"/>
                </a:solidFill>
                <a:latin typeface="Crimson Pro"/>
                <a:ea typeface="Crimson Pro"/>
                <a:cs typeface="Crimson Pro"/>
                <a:sym typeface="Crimson Pro"/>
              </a:rPr>
              <a:t>(date: String): Flow&lt;Entry?&gt;</a:t>
            </a:r>
          </a:p>
          <a:p>
            <a:pPr algn="l">
              <a:lnSpc>
                <a:spcPts val="3079"/>
              </a:lnSpc>
            </a:pPr>
            <a:r>
              <a:rPr lang="en-US" sz="2199">
                <a:solidFill>
                  <a:srgbClr val="764737"/>
                </a:solidFill>
                <a:latin typeface="Crimson Pro"/>
                <a:ea typeface="Crimson Pro"/>
                <a:cs typeface="Crimson Pro"/>
                <a:sym typeface="Crimson Pro"/>
              </a:rPr>
              <a:t>  @Insert(onConflict = OnConflictStrategy.IGNORE)</a:t>
            </a:r>
          </a:p>
          <a:p>
            <a:pPr algn="l">
              <a:lnSpc>
                <a:spcPts val="3079"/>
              </a:lnSpc>
            </a:pPr>
            <a:r>
              <a:rPr lang="en-US" sz="2199">
                <a:solidFill>
                  <a:srgbClr val="764737"/>
                </a:solidFill>
                <a:latin typeface="Crimson Pro"/>
                <a:ea typeface="Crimson Pro"/>
                <a:cs typeface="Crimson Pro"/>
                <a:sym typeface="Crimson Pro"/>
              </a:rPr>
              <a:t>    suspend fun </a:t>
            </a:r>
            <a:r>
              <a:rPr lang="en-US" sz="2199" b="1">
                <a:solidFill>
                  <a:srgbClr val="764737"/>
                </a:solidFill>
                <a:latin typeface="Crimson Pro Bold"/>
                <a:ea typeface="Crimson Pro Bold"/>
                <a:cs typeface="Crimson Pro Bold"/>
                <a:sym typeface="Crimson Pro Bold"/>
              </a:rPr>
              <a:t>insertEntry</a:t>
            </a:r>
            <a:r>
              <a:rPr lang="en-US" sz="2199">
                <a:solidFill>
                  <a:srgbClr val="764737"/>
                </a:solidFill>
                <a:latin typeface="Crimson Pro"/>
                <a:ea typeface="Crimson Pro"/>
                <a:cs typeface="Crimson Pro"/>
                <a:sym typeface="Crimson Pro"/>
              </a:rPr>
              <a:t>(entry: Entry)</a:t>
            </a:r>
          </a:p>
          <a:p>
            <a:pPr algn="l">
              <a:lnSpc>
                <a:spcPts val="3079"/>
              </a:lnSpc>
            </a:pPr>
            <a:r>
              <a:rPr lang="en-US" sz="2199">
                <a:solidFill>
                  <a:srgbClr val="764737"/>
                </a:solidFill>
                <a:latin typeface="Crimson Pro"/>
                <a:ea typeface="Crimson Pro"/>
                <a:cs typeface="Crimson Pro"/>
                <a:sym typeface="Crimson Pro"/>
              </a:rPr>
              <a:t>   @Update</a:t>
            </a:r>
          </a:p>
          <a:p>
            <a:pPr algn="l">
              <a:lnSpc>
                <a:spcPts val="3079"/>
              </a:lnSpc>
            </a:pPr>
            <a:r>
              <a:rPr lang="en-US" sz="2199">
                <a:solidFill>
                  <a:srgbClr val="764737"/>
                </a:solidFill>
                <a:latin typeface="Crimson Pro"/>
                <a:ea typeface="Crimson Pro"/>
                <a:cs typeface="Crimson Pro"/>
                <a:sym typeface="Crimson Pro"/>
              </a:rPr>
              <a:t>    suspend fun </a:t>
            </a:r>
            <a:r>
              <a:rPr lang="en-US" sz="2199" b="1">
                <a:solidFill>
                  <a:srgbClr val="764737"/>
                </a:solidFill>
                <a:latin typeface="Crimson Pro Bold"/>
                <a:ea typeface="Crimson Pro Bold"/>
                <a:cs typeface="Crimson Pro Bold"/>
                <a:sym typeface="Crimson Pro Bold"/>
              </a:rPr>
              <a:t>updateEntry</a:t>
            </a:r>
            <a:r>
              <a:rPr lang="en-US" sz="2199">
                <a:solidFill>
                  <a:srgbClr val="764737"/>
                </a:solidFill>
                <a:latin typeface="Crimson Pro"/>
                <a:ea typeface="Crimson Pro"/>
                <a:cs typeface="Crimson Pro"/>
                <a:sym typeface="Crimson Pro"/>
              </a:rPr>
              <a:t>(entry: Entry)</a:t>
            </a:r>
          </a:p>
          <a:p>
            <a:pPr algn="l">
              <a:lnSpc>
                <a:spcPts val="3079"/>
              </a:lnSpc>
            </a:pPr>
            <a:r>
              <a:rPr lang="en-US" sz="2199">
                <a:solidFill>
                  <a:srgbClr val="764737"/>
                </a:solidFill>
                <a:latin typeface="Crimson Pro"/>
                <a:ea typeface="Crimson Pro"/>
                <a:cs typeface="Crimson Pro"/>
                <a:sym typeface="Crimson Pro"/>
              </a:rPr>
              <a:t>    @Delete</a:t>
            </a:r>
          </a:p>
          <a:p>
            <a:pPr algn="l">
              <a:lnSpc>
                <a:spcPts val="3079"/>
              </a:lnSpc>
            </a:pPr>
            <a:r>
              <a:rPr lang="en-US" sz="2199">
                <a:solidFill>
                  <a:srgbClr val="764737"/>
                </a:solidFill>
                <a:latin typeface="Crimson Pro"/>
                <a:ea typeface="Crimson Pro"/>
                <a:cs typeface="Crimson Pro"/>
                <a:sym typeface="Crimson Pro"/>
              </a:rPr>
              <a:t>    suspend fun </a:t>
            </a:r>
            <a:r>
              <a:rPr lang="en-US" sz="2199" b="1">
                <a:solidFill>
                  <a:srgbClr val="764737"/>
                </a:solidFill>
                <a:latin typeface="Crimson Pro Bold"/>
                <a:ea typeface="Crimson Pro Bold"/>
                <a:cs typeface="Crimson Pro Bold"/>
                <a:sym typeface="Crimson Pro Bold"/>
              </a:rPr>
              <a:t>deleteEntry</a:t>
            </a:r>
            <a:r>
              <a:rPr lang="en-US" sz="2199">
                <a:solidFill>
                  <a:srgbClr val="764737"/>
                </a:solidFill>
                <a:latin typeface="Crimson Pro"/>
                <a:ea typeface="Crimson Pro"/>
                <a:cs typeface="Crimson Pro"/>
                <a:sym typeface="Crimson Pro"/>
              </a:rPr>
              <a:t>(entry: Entry)}</a:t>
            </a:r>
          </a:p>
          <a:p>
            <a:pPr algn="l">
              <a:lnSpc>
                <a:spcPts val="4733"/>
              </a:lnSpc>
            </a:pPr>
            <a:endParaRPr lang="en-US" sz="2199">
              <a:solidFill>
                <a:srgbClr val="764737"/>
              </a:solidFill>
              <a:latin typeface="Crimson Pro"/>
              <a:ea typeface="Crimson Pro"/>
              <a:cs typeface="Crimson Pro"/>
              <a:sym typeface="Crimson Pro"/>
            </a:endParaRPr>
          </a:p>
        </p:txBody>
      </p:sp>
      <p:sp>
        <p:nvSpPr>
          <p:cNvPr id="14" name="TextBox 14"/>
          <p:cNvSpPr txBox="1"/>
          <p:nvPr/>
        </p:nvSpPr>
        <p:spPr>
          <a:xfrm>
            <a:off x="15181271" y="1865632"/>
            <a:ext cx="1832729" cy="448310"/>
          </a:xfrm>
          <a:prstGeom prst="rect">
            <a:avLst/>
          </a:prstGeom>
        </p:spPr>
        <p:txBody>
          <a:bodyPr lIns="0" tIns="0" rIns="0" bIns="0" rtlCol="0" anchor="t">
            <a:spAutoFit/>
          </a:bodyPr>
          <a:lstStyle/>
          <a:p>
            <a:pPr algn="ctr">
              <a:lnSpc>
                <a:spcPts val="3639"/>
              </a:lnSpc>
            </a:pPr>
            <a:r>
              <a:rPr lang="en-US" sz="2599" b="1" u="sng">
                <a:solidFill>
                  <a:srgbClr val="764737"/>
                </a:solidFill>
                <a:latin typeface="Crimson Pro Bold"/>
                <a:ea typeface="Crimson Pro Bold"/>
                <a:cs typeface="Crimson Pro Bold"/>
                <a:sym typeface="Crimson Pro Bold"/>
              </a:rPr>
              <a:t>EntryDAO.kt</a:t>
            </a:r>
          </a:p>
        </p:txBody>
      </p:sp>
      <p:sp>
        <p:nvSpPr>
          <p:cNvPr id="15" name="TextBox 15"/>
          <p:cNvSpPr txBox="1"/>
          <p:nvPr/>
        </p:nvSpPr>
        <p:spPr>
          <a:xfrm>
            <a:off x="6815703" y="3834619"/>
            <a:ext cx="4112177" cy="2734945"/>
          </a:xfrm>
          <a:prstGeom prst="rect">
            <a:avLst/>
          </a:prstGeom>
        </p:spPr>
        <p:txBody>
          <a:bodyPr lIns="0" tIns="0" rIns="0" bIns="0" rtlCol="0" anchor="t">
            <a:spAutoFit/>
          </a:bodyPr>
          <a:lstStyle/>
          <a:p>
            <a:pPr algn="l">
              <a:lnSpc>
                <a:spcPts val="3079"/>
              </a:lnSpc>
            </a:pPr>
            <a:r>
              <a:rPr lang="en-US" sz="2199" b="1">
                <a:solidFill>
                  <a:srgbClr val="764737"/>
                </a:solidFill>
                <a:latin typeface="Crimson Pro Bold"/>
                <a:ea typeface="Crimson Pro Bold"/>
                <a:cs typeface="Crimson Pro Bold"/>
                <a:sym typeface="Crimson Pro Bold"/>
              </a:rPr>
              <a:t>@Entity(tableName = "entries")</a:t>
            </a:r>
          </a:p>
          <a:p>
            <a:pPr algn="l">
              <a:lnSpc>
                <a:spcPts val="3079"/>
              </a:lnSpc>
            </a:pPr>
            <a:r>
              <a:rPr lang="en-US" sz="2199" b="1">
                <a:solidFill>
                  <a:srgbClr val="764737"/>
                </a:solidFill>
                <a:latin typeface="Crimson Pro Bold"/>
                <a:ea typeface="Crimson Pro Bold"/>
                <a:cs typeface="Crimson Pro Bold"/>
                <a:sym typeface="Crimson Pro Bold"/>
              </a:rPr>
              <a:t>data class Entry(</a:t>
            </a:r>
          </a:p>
          <a:p>
            <a:pPr algn="l">
              <a:lnSpc>
                <a:spcPts val="3079"/>
              </a:lnSpc>
            </a:pPr>
            <a:r>
              <a:rPr lang="en-US" sz="2199" b="1">
                <a:solidFill>
                  <a:srgbClr val="764737"/>
                </a:solidFill>
                <a:latin typeface="Crimson Pro Bold"/>
                <a:ea typeface="Crimson Pro Bold"/>
                <a:cs typeface="Crimson Pro Bold"/>
                <a:sym typeface="Crimson Pro Bold"/>
              </a:rPr>
              <a:t>    @PrimaryKey</a:t>
            </a:r>
          </a:p>
          <a:p>
            <a:pPr algn="l">
              <a:lnSpc>
                <a:spcPts val="3079"/>
              </a:lnSpc>
            </a:pPr>
            <a:r>
              <a:rPr lang="en-US" sz="2199" b="1">
                <a:solidFill>
                  <a:srgbClr val="764737"/>
                </a:solidFill>
                <a:latin typeface="Crimson Pro Bold"/>
                <a:ea typeface="Crimson Pro Bold"/>
                <a:cs typeface="Crimson Pro Bold"/>
                <a:sym typeface="Crimson Pro Bold"/>
              </a:rPr>
              <a:t>    val date: String, </a:t>
            </a:r>
          </a:p>
          <a:p>
            <a:pPr algn="l">
              <a:lnSpc>
                <a:spcPts val="3079"/>
              </a:lnSpc>
            </a:pPr>
            <a:r>
              <a:rPr lang="en-US" sz="2199" b="1">
                <a:solidFill>
                  <a:srgbClr val="764737"/>
                </a:solidFill>
                <a:latin typeface="Crimson Pro Bold"/>
                <a:ea typeface="Crimson Pro Bold"/>
                <a:cs typeface="Crimson Pro Bold"/>
                <a:sym typeface="Crimson Pro Bold"/>
              </a:rPr>
              <a:t>    val mood: Int, </a:t>
            </a:r>
          </a:p>
          <a:p>
            <a:pPr algn="l">
              <a:lnSpc>
                <a:spcPts val="3079"/>
              </a:lnSpc>
            </a:pPr>
            <a:r>
              <a:rPr lang="en-US" sz="2199" b="1">
                <a:solidFill>
                  <a:srgbClr val="764737"/>
                </a:solidFill>
                <a:latin typeface="Crimson Pro Bold"/>
                <a:ea typeface="Crimson Pro Bold"/>
                <a:cs typeface="Crimson Pro Bold"/>
                <a:sym typeface="Crimson Pro Bold"/>
              </a:rPr>
              <a:t>    val emotions: String, </a:t>
            </a:r>
          </a:p>
          <a:p>
            <a:pPr algn="l">
              <a:lnSpc>
                <a:spcPts val="3079"/>
              </a:lnSpc>
            </a:pPr>
            <a:r>
              <a:rPr lang="en-US" sz="2199" b="1">
                <a:solidFill>
                  <a:srgbClr val="764737"/>
                </a:solidFill>
                <a:latin typeface="Crimson Pro Bold"/>
                <a:ea typeface="Crimson Pro Bold"/>
                <a:cs typeface="Crimson Pro Bold"/>
                <a:sym typeface="Crimson Pro Bold"/>
              </a:rPr>
              <a:t>    val notes: String )</a:t>
            </a:r>
          </a:p>
        </p:txBody>
      </p:sp>
      <p:sp>
        <p:nvSpPr>
          <p:cNvPr id="16" name="TextBox 16"/>
          <p:cNvSpPr txBox="1"/>
          <p:nvPr/>
        </p:nvSpPr>
        <p:spPr>
          <a:xfrm>
            <a:off x="7797850" y="3179922"/>
            <a:ext cx="1180148" cy="448310"/>
          </a:xfrm>
          <a:prstGeom prst="rect">
            <a:avLst/>
          </a:prstGeom>
        </p:spPr>
        <p:txBody>
          <a:bodyPr lIns="0" tIns="0" rIns="0" bIns="0" rtlCol="0" anchor="t">
            <a:spAutoFit/>
          </a:bodyPr>
          <a:lstStyle/>
          <a:p>
            <a:pPr algn="ctr">
              <a:lnSpc>
                <a:spcPts val="3639"/>
              </a:lnSpc>
            </a:pPr>
            <a:r>
              <a:rPr lang="en-US" sz="2599" b="1" u="sng">
                <a:solidFill>
                  <a:srgbClr val="764737"/>
                </a:solidFill>
                <a:latin typeface="Crimson Pro Bold"/>
                <a:ea typeface="Crimson Pro Bold"/>
                <a:cs typeface="Crimson Pro Bold"/>
                <a:sym typeface="Crimson Pro Bold"/>
              </a:rPr>
              <a:t>Entry.kt</a:t>
            </a:r>
          </a:p>
        </p:txBody>
      </p:sp>
      <p:sp>
        <p:nvSpPr>
          <p:cNvPr id="17" name="TextBox 17"/>
          <p:cNvSpPr txBox="1"/>
          <p:nvPr/>
        </p:nvSpPr>
        <p:spPr>
          <a:xfrm>
            <a:off x="12004929" y="7181214"/>
            <a:ext cx="2549271" cy="423577"/>
          </a:xfrm>
          <a:prstGeom prst="rect">
            <a:avLst/>
          </a:prstGeom>
        </p:spPr>
        <p:txBody>
          <a:bodyPr wrap="square" lIns="0" tIns="0" rIns="0" bIns="0" rtlCol="0" anchor="t">
            <a:spAutoFit/>
          </a:bodyPr>
          <a:lstStyle/>
          <a:p>
            <a:pPr algn="ctr">
              <a:lnSpc>
                <a:spcPts val="3639"/>
              </a:lnSpc>
            </a:pPr>
            <a:r>
              <a:rPr lang="en-US" sz="2599" b="1" u="sng" dirty="0" err="1">
                <a:solidFill>
                  <a:srgbClr val="764737"/>
                </a:solidFill>
                <a:latin typeface="Crimson Pro Bold"/>
                <a:ea typeface="Crimson Pro Bold"/>
                <a:cs typeface="Crimson Pro Bold"/>
                <a:sym typeface="Crimson Pro Bold"/>
              </a:rPr>
              <a:t>AppContainer.kt</a:t>
            </a:r>
            <a:endParaRPr lang="en-US" sz="2599" b="1" u="sng" dirty="0">
              <a:solidFill>
                <a:srgbClr val="764737"/>
              </a:solidFill>
              <a:latin typeface="Crimson Pro Bold"/>
              <a:ea typeface="Crimson Pro Bold"/>
              <a:cs typeface="Crimson Pro Bold"/>
              <a:sym typeface="Crimson Pro Bold"/>
            </a:endParaRPr>
          </a:p>
        </p:txBody>
      </p:sp>
      <p:sp>
        <p:nvSpPr>
          <p:cNvPr id="18" name="TextBox 18"/>
          <p:cNvSpPr txBox="1"/>
          <p:nvPr/>
        </p:nvSpPr>
        <p:spPr>
          <a:xfrm>
            <a:off x="7653615" y="7527362"/>
            <a:ext cx="12235038" cy="2344420"/>
          </a:xfrm>
          <a:prstGeom prst="rect">
            <a:avLst/>
          </a:prstGeom>
        </p:spPr>
        <p:txBody>
          <a:bodyPr lIns="0" tIns="0" rIns="0" bIns="0" rtlCol="0" anchor="t">
            <a:spAutoFit/>
          </a:bodyPr>
          <a:lstStyle/>
          <a:p>
            <a:pPr algn="l">
              <a:lnSpc>
                <a:spcPts val="3079"/>
              </a:lnSpc>
            </a:pPr>
            <a:r>
              <a:rPr lang="en-US" sz="2199">
                <a:solidFill>
                  <a:srgbClr val="764737"/>
                </a:solidFill>
                <a:latin typeface="Crimson Pro"/>
                <a:ea typeface="Crimson Pro"/>
                <a:cs typeface="Crimson Pro"/>
                <a:sym typeface="Crimson Pro"/>
              </a:rPr>
              <a:t>interface </a:t>
            </a:r>
            <a:r>
              <a:rPr lang="en-US" sz="2199" b="1">
                <a:solidFill>
                  <a:srgbClr val="764737"/>
                </a:solidFill>
                <a:latin typeface="Crimson Pro Bold"/>
                <a:ea typeface="Crimson Pro Bold"/>
                <a:cs typeface="Crimson Pro Bold"/>
                <a:sym typeface="Crimson Pro Bold"/>
              </a:rPr>
              <a:t>AppContainer</a:t>
            </a:r>
            <a:r>
              <a:rPr lang="en-US" sz="2199">
                <a:solidFill>
                  <a:srgbClr val="764737"/>
                </a:solidFill>
                <a:latin typeface="Crimson Pro"/>
                <a:ea typeface="Crimson Pro"/>
                <a:cs typeface="Crimson Pro"/>
                <a:sym typeface="Crimson Pro"/>
              </a:rPr>
              <a:t> {</a:t>
            </a:r>
          </a:p>
          <a:p>
            <a:pPr algn="l">
              <a:lnSpc>
                <a:spcPts val="3079"/>
              </a:lnSpc>
            </a:pPr>
            <a:r>
              <a:rPr lang="en-US" sz="2199">
                <a:solidFill>
                  <a:srgbClr val="764737"/>
                </a:solidFill>
                <a:latin typeface="Crimson Pro"/>
                <a:ea typeface="Crimson Pro"/>
                <a:cs typeface="Crimson Pro"/>
                <a:sym typeface="Crimson Pro"/>
              </a:rPr>
              <a:t>    val entriesRepository: EntriesRepository}</a:t>
            </a:r>
          </a:p>
          <a:p>
            <a:pPr algn="l">
              <a:lnSpc>
                <a:spcPts val="3079"/>
              </a:lnSpc>
            </a:pPr>
            <a:r>
              <a:rPr lang="en-US" sz="2199">
                <a:solidFill>
                  <a:srgbClr val="764737"/>
                </a:solidFill>
                <a:latin typeface="Crimson Pro"/>
                <a:ea typeface="Crimson Pro"/>
                <a:cs typeface="Crimson Pro"/>
                <a:sym typeface="Crimson Pro"/>
              </a:rPr>
              <a:t>class </a:t>
            </a:r>
            <a:r>
              <a:rPr lang="en-US" sz="2199" b="1">
                <a:solidFill>
                  <a:srgbClr val="764737"/>
                </a:solidFill>
                <a:latin typeface="Crimson Pro Bold"/>
                <a:ea typeface="Crimson Pro Bold"/>
                <a:cs typeface="Crimson Pro Bold"/>
                <a:sym typeface="Crimson Pro Bold"/>
              </a:rPr>
              <a:t>AppDataContainer</a:t>
            </a:r>
            <a:r>
              <a:rPr lang="en-US" sz="2199">
                <a:solidFill>
                  <a:srgbClr val="764737"/>
                </a:solidFill>
                <a:latin typeface="Crimson Pro"/>
                <a:ea typeface="Crimson Pro"/>
                <a:cs typeface="Crimson Pro"/>
                <a:sym typeface="Crimson Pro"/>
              </a:rPr>
              <a:t>(private val context: Context) : AppContainer {</a:t>
            </a:r>
          </a:p>
          <a:p>
            <a:pPr algn="l">
              <a:lnSpc>
                <a:spcPts val="3079"/>
              </a:lnSpc>
            </a:pPr>
            <a:r>
              <a:rPr lang="en-US" sz="2199">
                <a:solidFill>
                  <a:srgbClr val="764737"/>
                </a:solidFill>
                <a:latin typeface="Crimson Pro"/>
                <a:ea typeface="Crimson Pro"/>
                <a:cs typeface="Crimson Pro"/>
                <a:sym typeface="Crimson Pro"/>
              </a:rPr>
              <a:t>         override val entriesRepository: EntriesRepository by lazy {</a:t>
            </a:r>
          </a:p>
          <a:p>
            <a:pPr algn="l">
              <a:lnSpc>
                <a:spcPts val="3079"/>
              </a:lnSpc>
            </a:pPr>
            <a:r>
              <a:rPr lang="en-US" sz="2199">
                <a:solidFill>
                  <a:srgbClr val="764737"/>
                </a:solidFill>
                <a:latin typeface="Crimson Pro"/>
                <a:ea typeface="Crimson Pro"/>
                <a:cs typeface="Crimson Pro"/>
                <a:sym typeface="Crimson Pro"/>
              </a:rPr>
              <a:t>        RepositoryImplementation(EntriesDatabase.getDatabase(context).entryDao()) }}</a:t>
            </a:r>
          </a:p>
          <a:p>
            <a:pPr algn="l">
              <a:lnSpc>
                <a:spcPts val="3079"/>
              </a:lnSpc>
            </a:pPr>
            <a:endParaRPr lang="en-US" sz="2199">
              <a:solidFill>
                <a:srgbClr val="764737"/>
              </a:solidFill>
              <a:latin typeface="Crimson Pro"/>
              <a:ea typeface="Crimson Pro"/>
              <a:cs typeface="Crimson Pro"/>
              <a:sym typeface="Crimson Pro"/>
            </a:endParaRPr>
          </a:p>
        </p:txBody>
      </p:sp>
      <p:sp>
        <p:nvSpPr>
          <p:cNvPr id="19" name="TextBox 19"/>
          <p:cNvSpPr txBox="1"/>
          <p:nvPr/>
        </p:nvSpPr>
        <p:spPr>
          <a:xfrm>
            <a:off x="4536795" y="9448205"/>
            <a:ext cx="4475591" cy="423577"/>
          </a:xfrm>
          <a:prstGeom prst="rect">
            <a:avLst/>
          </a:prstGeom>
        </p:spPr>
        <p:txBody>
          <a:bodyPr wrap="square" lIns="0" tIns="0" rIns="0" bIns="0" rtlCol="0" anchor="t">
            <a:spAutoFit/>
          </a:bodyPr>
          <a:lstStyle/>
          <a:p>
            <a:pPr algn="ctr">
              <a:lnSpc>
                <a:spcPts val="3639"/>
              </a:lnSpc>
            </a:pPr>
            <a:r>
              <a:rPr lang="en-US" sz="2599" b="1" u="sng" dirty="0" err="1">
                <a:solidFill>
                  <a:srgbClr val="764737"/>
                </a:solidFill>
                <a:latin typeface="Crimson Pro Bold"/>
                <a:ea typeface="Crimson Pro Bold"/>
                <a:cs typeface="Crimson Pro Bold"/>
                <a:sym typeface="Crimson Pro Bold"/>
              </a:rPr>
              <a:t>RepositotyImplementation.kt</a:t>
            </a:r>
            <a:endParaRPr lang="en-US" sz="2599" b="1" u="sng" dirty="0">
              <a:solidFill>
                <a:srgbClr val="764737"/>
              </a:solidFill>
              <a:latin typeface="Crimson Pro Bold"/>
              <a:ea typeface="Crimson Pro Bold"/>
              <a:cs typeface="Crimson Pro Bold"/>
              <a:sym typeface="Crimson Pro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2681</Words>
  <Application>Microsoft Office PowerPoint</Application>
  <PresentationFormat>Προσαρμογή</PresentationFormat>
  <Paragraphs>375</Paragraphs>
  <Slides>22</Slides>
  <Notes>0</Notes>
  <HiddenSlides>0</HiddenSlides>
  <MMClips>1</MMClips>
  <ScaleCrop>false</ScaleCrop>
  <HeadingPairs>
    <vt:vector size="6" baseType="variant">
      <vt:variant>
        <vt:lpstr>Γραμματοσειρές που χρησιμοποιούνται</vt:lpstr>
      </vt:variant>
      <vt:variant>
        <vt:i4>9</vt:i4>
      </vt:variant>
      <vt:variant>
        <vt:lpstr>Θέμα</vt:lpstr>
      </vt:variant>
      <vt:variant>
        <vt:i4>1</vt:i4>
      </vt:variant>
      <vt:variant>
        <vt:lpstr>Τίτλοι διαφανειών</vt:lpstr>
      </vt:variant>
      <vt:variant>
        <vt:i4>22</vt:i4>
      </vt:variant>
    </vt:vector>
  </HeadingPairs>
  <TitlesOfParts>
    <vt:vector size="32" baseType="lpstr">
      <vt:lpstr>Cormorant Garamond Bold</vt:lpstr>
      <vt:lpstr>Arial</vt:lpstr>
      <vt:lpstr>Noto Serif Display</vt:lpstr>
      <vt:lpstr>Calibri (MS) Bold</vt:lpstr>
      <vt:lpstr>Crimson Pro Bold</vt:lpstr>
      <vt:lpstr>Crimson Pro</vt:lpstr>
      <vt:lpstr>Calibri</vt:lpstr>
      <vt:lpstr>Calibri (MS)</vt:lpstr>
      <vt:lpstr>Cormorant Garamond</vt:lpstr>
      <vt:lpstr>Office Theme</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Mootraki</dc:title>
  <dc:creator>Αργυρώ Σκουμιού</dc:creator>
  <cp:lastModifiedBy>Αργυρώ Σκουμιού</cp:lastModifiedBy>
  <cp:revision>3</cp:revision>
  <dcterms:created xsi:type="dcterms:W3CDTF">2006-08-16T00:00:00Z</dcterms:created>
  <dcterms:modified xsi:type="dcterms:W3CDTF">2025-01-16T21:05:44Z</dcterms:modified>
  <dc:identifier>DAGcMPwIIJs</dc:identifier>
</cp:coreProperties>
</file>